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398" r:id="rId3"/>
    <p:sldId id="4407" r:id="rId4"/>
    <p:sldId id="4408" r:id="rId5"/>
    <p:sldId id="4410" r:id="rId6"/>
    <p:sldId id="4409" r:id="rId7"/>
    <p:sldId id="4411" r:id="rId8"/>
    <p:sldId id="4413" r:id="rId9"/>
    <p:sldId id="4412" r:id="rId10"/>
    <p:sldId id="287" r:id="rId11"/>
    <p:sldId id="4414" r:id="rId12"/>
    <p:sldId id="4415" r:id="rId13"/>
    <p:sldId id="4416" r:id="rId14"/>
    <p:sldId id="4405" r:id="rId15"/>
    <p:sldId id="4404" r:id="rId16"/>
    <p:sldId id="4400" r:id="rId17"/>
    <p:sldId id="4406" r:id="rId18"/>
    <p:sldId id="2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6" userDrawn="1">
          <p15:clr>
            <a:srgbClr val="A4A3A4"/>
          </p15:clr>
        </p15:guide>
        <p15:guide id="4" pos="7464" userDrawn="1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orient="horz" pos="23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1" clrIdx="0">
    <p:extLst>
      <p:ext uri="{19B8F6BF-5375-455C-9EA6-DF929625EA0E}">
        <p15:presenceInfo xmlns:p15="http://schemas.microsoft.com/office/powerpoint/2012/main" userId="e8b7dcc59e6258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1C8"/>
    <a:srgbClr val="92B3DE"/>
    <a:srgbClr val="8497B0"/>
    <a:srgbClr val="D6DCE5"/>
    <a:srgbClr val="D2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1" autoAdjust="0"/>
    <p:restoredTop sz="63356"/>
  </p:normalViewPr>
  <p:slideViewPr>
    <p:cSldViewPr snapToGrid="0" showGuides="1">
      <p:cViewPr varScale="1">
        <p:scale>
          <a:sx n="61" d="100"/>
          <a:sy n="61" d="100"/>
        </p:scale>
        <p:origin x="1024" y="192"/>
      </p:cViewPr>
      <p:guideLst>
        <p:guide orient="horz" pos="3984"/>
        <p:guide pos="3840"/>
        <p:guide pos="216"/>
        <p:guide pos="7464"/>
        <p:guide orient="horz" pos="720"/>
        <p:guide orient="horz" pos="2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47BB6-152F-458E-BFC7-60E35F0B46D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3D76D-E651-49F5-93C7-EB38BD28D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1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[Moderator Part]</a:t>
            </a:r>
          </a:p>
          <a:p>
            <a:endParaRPr lang="en-US" i="1" dirty="0"/>
          </a:p>
          <a:p>
            <a:r>
              <a:rPr lang="en-US" i="0" dirty="0"/>
              <a:t>This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 Hours of PASS </a:t>
            </a:r>
            <a:r>
              <a:rPr lang="en-US" i="0" dirty="0"/>
              <a:t>session is presented by </a:t>
            </a:r>
            <a:r>
              <a:rPr lang="en-US" b="1" i="0" dirty="0"/>
              <a:t>Carlos Robles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b="0" i="0" dirty="0"/>
              <a:t>Carlos </a:t>
            </a:r>
            <a:r>
              <a:rPr lang="en-US" dirty="0"/>
              <a:t>originally from Guatemala living in US now for the past 3 years has over 10 years experience in the database administration field. </a:t>
            </a:r>
          </a:p>
          <a:p>
            <a:endParaRPr lang="en-US" dirty="0"/>
          </a:p>
          <a:p>
            <a:r>
              <a:rPr lang="en-US" dirty="0"/>
              <a:t>He considers himself a multi platform DBA due to his experience on multiple platforms such as Unix, Windows, Linux, Azure and different database engines like MySQL, Oracle, SQL Server and Azure SQL DB</a:t>
            </a:r>
          </a:p>
          <a:p>
            <a:endParaRPr lang="en-US" dirty="0"/>
          </a:p>
          <a:p>
            <a:r>
              <a:rPr lang="en-US" dirty="0"/>
              <a:t>Don’t forget to check his blog where you can find SQL Server tips, best practices, scripts and more. </a:t>
            </a:r>
            <a:br>
              <a:rPr lang="en-US" b="1" i="0" dirty="0"/>
            </a:br>
            <a:endParaRPr lang="en-US" b="0" i="1" dirty="0"/>
          </a:p>
          <a:p>
            <a:endParaRPr lang="en-US" b="0" i="0" dirty="0"/>
          </a:p>
          <a:p>
            <a:r>
              <a:rPr lang="en-CA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[move to next slide]</a:t>
            </a:r>
            <a:r>
              <a:rPr lang="en-CA" dirty="0">
                <a:effectLst/>
              </a:rPr>
              <a:t> </a:t>
            </a:r>
            <a:endParaRPr lang="en-US" dirty="0"/>
          </a:p>
          <a:p>
            <a:r>
              <a:rPr lang="en-US" dirty="0"/>
              <a:t>scripts and more.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10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infraestructura</a:t>
            </a:r>
            <a:r>
              <a:rPr lang="en-US" dirty="0"/>
              <a:t> </a:t>
            </a:r>
            <a:r>
              <a:rPr lang="en-US" dirty="0" err="1"/>
              <a:t>obedece</a:t>
            </a:r>
            <a:r>
              <a:rPr lang="en-US" dirty="0"/>
              <a:t> a la </a:t>
            </a:r>
            <a:r>
              <a:rPr lang="en-US" dirty="0" err="1"/>
              <a:t>logica</a:t>
            </a:r>
            <a:r>
              <a:rPr lang="en-US" dirty="0"/>
              <a:t> de un nuevo </a:t>
            </a:r>
            <a:r>
              <a:rPr lang="en-US" dirty="0" err="1"/>
              <a:t>paradigma</a:t>
            </a:r>
            <a:r>
              <a:rPr lang="en-US" dirty="0"/>
              <a:t> de PaaS y IaaS</a:t>
            </a:r>
          </a:p>
          <a:p>
            <a:r>
              <a:rPr lang="en-US" dirty="0"/>
              <a:t>Pero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escalarse</a:t>
            </a:r>
            <a:r>
              <a:rPr lang="en-US" dirty="0"/>
              <a:t> y </a:t>
            </a:r>
            <a:r>
              <a:rPr lang="en-US" dirty="0" err="1"/>
              <a:t>llevarse</a:t>
            </a:r>
            <a:r>
              <a:rPr lang="en-US" dirty="0"/>
              <a:t> a </a:t>
            </a:r>
            <a:r>
              <a:rPr lang="en-US" dirty="0" err="1"/>
              <a:t>produccion</a:t>
            </a:r>
            <a:r>
              <a:rPr lang="en-US" dirty="0"/>
              <a:t>?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y </a:t>
            </a:r>
            <a:r>
              <a:rPr lang="en-US" dirty="0" err="1"/>
              <a:t>revolucionario</a:t>
            </a:r>
            <a:endParaRPr lang="en-US" dirty="0"/>
          </a:p>
          <a:p>
            <a:r>
              <a:rPr lang="en-US" dirty="0" err="1"/>
              <a:t>Concepto</a:t>
            </a:r>
            <a:r>
              <a:rPr lang="en-US" dirty="0"/>
              <a:t> de </a:t>
            </a:r>
            <a:r>
              <a:rPr lang="en-US" dirty="0" err="1"/>
              <a:t>creacion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demanda</a:t>
            </a:r>
            <a:r>
              <a:rPr lang="en-US" dirty="0"/>
              <a:t> y </a:t>
            </a:r>
            <a:r>
              <a:rPr lang="en-US" dirty="0" err="1"/>
              <a:t>destruccion</a:t>
            </a:r>
            <a:r>
              <a:rPr lang="en-US" dirty="0"/>
              <a:t> de </a:t>
            </a:r>
            <a:r>
              <a:rPr lang="en-US" dirty="0" err="1"/>
              <a:t>servicios</a:t>
            </a:r>
            <a:r>
              <a:rPr lang="en-US" dirty="0"/>
              <a:t> lo </a:t>
            </a:r>
            <a:r>
              <a:rPr lang="en-US" dirty="0" err="1"/>
              <a:t>hace</a:t>
            </a:r>
            <a:r>
              <a:rPr lang="en-US" dirty="0"/>
              <a:t> confinable?</a:t>
            </a:r>
          </a:p>
          <a:p>
            <a:endParaRPr lang="en-US" dirty="0"/>
          </a:p>
          <a:p>
            <a:r>
              <a:rPr lang="en-US" dirty="0" err="1"/>
              <a:t>Es</a:t>
            </a:r>
            <a:r>
              <a:rPr lang="en-US" dirty="0"/>
              <a:t> possible </a:t>
            </a:r>
            <a:r>
              <a:rPr lang="en-US" dirty="0" err="1"/>
              <a:t>escalarse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D76D-E651-49F5-93C7-EB38BD28D2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53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 </a:t>
            </a:r>
            <a:r>
              <a:rPr lang="en-US" dirty="0" err="1"/>
              <a:t>aun</a:t>
            </a:r>
            <a:r>
              <a:rPr lang="en-US" dirty="0"/>
              <a:t>, dado que la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Public-cloud infrastructure market leaders and together they control 80% of market valued over $32 Billion: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AWS (47.8%) {leader}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Microsoft (15.5%) {this is why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loves Linux}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Alibaba (7.7%) {fastest growing YoY}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Google (4%)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IBM (1.8%)</a:t>
            </a:r>
          </a:p>
          <a:p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sentido</a:t>
            </a:r>
            <a:r>
              <a:rPr lang="en-US" dirty="0"/>
              <a:t> el </a:t>
            </a:r>
            <a:r>
              <a:rPr lang="en-US" dirty="0" err="1"/>
              <a:t>interes</a:t>
            </a:r>
            <a:r>
              <a:rPr lang="en-US" dirty="0"/>
              <a:t> que MSFT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y </a:t>
            </a:r>
            <a:r>
              <a:rPr lang="en-US" dirty="0" err="1"/>
              <a:t>en</a:t>
            </a:r>
            <a:r>
              <a:rPr lang="en-US" dirty="0"/>
              <a:t> containers </a:t>
            </a:r>
            <a:r>
              <a:rPr lang="en-US" dirty="0" err="1"/>
              <a:t>en</a:t>
            </a:r>
            <a:r>
              <a:rPr lang="en-US" dirty="0"/>
              <a:t> particular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D76D-E651-49F5-93C7-EB38BD28D2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48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Actualmente</a:t>
            </a:r>
            <a:r>
              <a:rPr lang="en-US" dirty="0"/>
              <a:t> Cu16 para 2017 </a:t>
            </a:r>
            <a:r>
              <a:rPr lang="en-US" dirty="0" err="1"/>
              <a:t>liberada</a:t>
            </a:r>
            <a:r>
              <a:rPr lang="en-US" dirty="0"/>
              <a:t> 2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019-08-01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El Motor de base de </a:t>
            </a:r>
            <a:r>
              <a:rPr lang="en-US" dirty="0" err="1"/>
              <a:t>datos</a:t>
            </a:r>
            <a:r>
              <a:rPr lang="en-US" dirty="0"/>
              <a:t> de SQL Server </a:t>
            </a:r>
            <a:r>
              <a:rPr lang="en-US" dirty="0" err="1"/>
              <a:t>incluye</a:t>
            </a:r>
            <a:r>
              <a:rPr lang="en-US" dirty="0"/>
              <a:t> el Motor de base de </a:t>
            </a:r>
            <a:r>
              <a:rPr lang="en-US" dirty="0" err="1"/>
              <a:t>datos</a:t>
            </a:r>
            <a:r>
              <a:rPr lang="en-US" dirty="0"/>
              <a:t>, el </a:t>
            </a:r>
            <a:r>
              <a:rPr lang="en-US" dirty="0" err="1"/>
              <a:t>servicio</a:t>
            </a:r>
            <a:r>
              <a:rPr lang="en-US" dirty="0"/>
              <a:t> central para </a:t>
            </a:r>
            <a:r>
              <a:rPr lang="en-US" dirty="0" err="1"/>
              <a:t>almacenar</a:t>
            </a:r>
            <a:r>
              <a:rPr lang="en-US" dirty="0"/>
              <a:t>, </a:t>
            </a:r>
            <a:r>
              <a:rPr lang="en-US" dirty="0" err="1"/>
              <a:t>procesar</a:t>
            </a:r>
            <a:r>
              <a:rPr lang="en-US" dirty="0"/>
              <a:t> y </a:t>
            </a:r>
            <a:r>
              <a:rPr lang="en-US" dirty="0" err="1"/>
              <a:t>proteger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replicación</a:t>
            </a:r>
            <a:r>
              <a:rPr lang="en-US" dirty="0"/>
              <a:t>, </a:t>
            </a:r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, </a:t>
            </a:r>
            <a:r>
              <a:rPr lang="en-US" dirty="0" err="1"/>
              <a:t>herramientas</a:t>
            </a:r>
            <a:r>
              <a:rPr lang="en-US" dirty="0"/>
              <a:t> para </a:t>
            </a:r>
            <a:r>
              <a:rPr lang="en-US" dirty="0" err="1"/>
              <a:t>administrar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y XML, y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integración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de bases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D76D-E651-49F5-93C7-EB38BD28D2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90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636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Preguntas</a:t>
            </a:r>
            <a:r>
              <a:rPr lang="en-US" dirty="0"/>
              <a:t>:</a:t>
            </a:r>
          </a:p>
          <a:p>
            <a:r>
              <a:rPr lang="en-US" dirty="0"/>
              <a:t>Antes de </a:t>
            </a:r>
            <a:r>
              <a:rPr lang="en-US" dirty="0" err="1"/>
              <a:t>Iniciar</a:t>
            </a:r>
            <a:r>
              <a:rPr lang="en-US" dirty="0"/>
              <a:t>:</a:t>
            </a:r>
          </a:p>
          <a:p>
            <a:pPr marL="228600" indent="-228600">
              <a:buAutoNum type="arabicParenR"/>
            </a:pPr>
            <a:r>
              <a:rPr lang="en-US" dirty="0" err="1"/>
              <a:t>Cuantos</a:t>
            </a:r>
            <a:r>
              <a:rPr lang="en-US" dirty="0"/>
              <a:t> de </a:t>
            </a:r>
            <a:r>
              <a:rPr lang="en-US" dirty="0" err="1"/>
              <a:t>ustedes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experiencia</a:t>
            </a:r>
            <a:r>
              <a:rPr lang="en-US" dirty="0"/>
              <a:t> con </a:t>
            </a:r>
            <a:r>
              <a:rPr lang="en-US" dirty="0" err="1"/>
              <a:t>linux</a:t>
            </a:r>
            <a:r>
              <a:rPr lang="en-US" dirty="0"/>
              <a:t>? Y </a:t>
            </a:r>
            <a:r>
              <a:rPr lang="en-US" dirty="0" err="1"/>
              <a:t>en</a:t>
            </a:r>
            <a:r>
              <a:rPr lang="en-US" dirty="0"/>
              <a:t> que </a:t>
            </a:r>
            <a:r>
              <a:rPr lang="en-US" dirty="0" err="1"/>
              <a:t>nivel</a:t>
            </a:r>
            <a:r>
              <a:rPr lang="en-US" dirty="0"/>
              <a:t> se </a:t>
            </a:r>
            <a:r>
              <a:rPr lang="en-US" dirty="0" err="1"/>
              <a:t>consideran</a:t>
            </a:r>
            <a:r>
              <a:rPr lang="en-US" dirty="0"/>
              <a:t> : </a:t>
            </a:r>
            <a:r>
              <a:rPr lang="en-US" dirty="0" err="1"/>
              <a:t>Principiante</a:t>
            </a:r>
            <a:r>
              <a:rPr lang="en-US" dirty="0"/>
              <a:t> / </a:t>
            </a:r>
            <a:r>
              <a:rPr lang="en-US" dirty="0" err="1"/>
              <a:t>intermedio</a:t>
            </a:r>
            <a:r>
              <a:rPr lang="en-US" dirty="0"/>
              <a:t> / Avanzado.</a:t>
            </a:r>
          </a:p>
          <a:p>
            <a:pPr marL="228600" indent="-228600">
              <a:buAutoNum type="arabicParenR"/>
            </a:pPr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experiencia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hypervisor?</a:t>
            </a:r>
          </a:p>
          <a:p>
            <a:pPr marL="228600" indent="-228600">
              <a:buAutoNum type="arabicParenR"/>
            </a:pPr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experiencia</a:t>
            </a:r>
            <a:r>
              <a:rPr lang="en-US" dirty="0"/>
              <a:t> o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de containers. mac o windows?.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D76D-E651-49F5-93C7-EB38BD28D2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0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paradigma</a:t>
            </a:r>
            <a:r>
              <a:rPr lang="en-US" dirty="0"/>
              <a:t> de hypervisor,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carga</a:t>
            </a:r>
            <a:r>
              <a:rPr lang="en-US" dirty="0"/>
              <a:t> de </a:t>
            </a:r>
            <a:r>
              <a:rPr lang="en-US" dirty="0" err="1"/>
              <a:t>librerias</a:t>
            </a:r>
            <a:r>
              <a:rPr lang="en-US" dirty="0"/>
              <a:t> Full guest Sistema operative.</a:t>
            </a:r>
          </a:p>
          <a:p>
            <a:r>
              <a:rPr lang="en-US" dirty="0" err="1"/>
              <a:t>Asi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el </a:t>
            </a:r>
            <a:r>
              <a:rPr lang="en-US" dirty="0" err="1"/>
              <a:t>problema</a:t>
            </a:r>
            <a:r>
              <a:rPr lang="en-US" dirty="0"/>
              <a:t> se </a:t>
            </a:r>
            <a:r>
              <a:rPr lang="en-US" dirty="0" err="1"/>
              <a:t>convierte</a:t>
            </a:r>
            <a:r>
              <a:rPr lang="en-US" dirty="0"/>
              <a:t> que con el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crece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D76D-E651-49F5-93C7-EB38BD28D2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1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utilizacion</a:t>
            </a:r>
            <a:r>
              <a:rPr lang="en-US" dirty="0"/>
              <a:t> de Containers </a:t>
            </a:r>
            <a:r>
              <a:rPr lang="en-US" dirty="0" err="1"/>
              <a:t>viene</a:t>
            </a:r>
            <a:r>
              <a:rPr lang="en-US" dirty="0"/>
              <a:t> de </a:t>
            </a:r>
            <a:r>
              <a:rPr lang="en-US" dirty="0" err="1"/>
              <a:t>tomar</a:t>
            </a:r>
            <a:r>
              <a:rPr lang="en-US" dirty="0"/>
              <a:t> el CORE </a:t>
            </a:r>
            <a:r>
              <a:rPr lang="en-US" dirty="0" err="1"/>
              <a:t>necesario</a:t>
            </a:r>
            <a:r>
              <a:rPr lang="en-US" dirty="0"/>
              <a:t> para </a:t>
            </a:r>
            <a:r>
              <a:rPr lang="en-US" dirty="0" err="1"/>
              <a:t>ejecutar</a:t>
            </a:r>
            <a:r>
              <a:rPr lang="en-US" dirty="0"/>
              <a:t> la </a:t>
            </a:r>
            <a:r>
              <a:rPr lang="en-US" dirty="0" err="1"/>
              <a:t>tarea</a:t>
            </a:r>
            <a:r>
              <a:rPr lang="en-US" dirty="0"/>
              <a:t> que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realizar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particularmente</a:t>
            </a:r>
            <a:r>
              <a:rPr lang="en-US" dirty="0"/>
              <a:t>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versiones</a:t>
            </a:r>
            <a:r>
              <a:rPr lang="en-US" dirty="0"/>
              <a:t> </a:t>
            </a:r>
            <a:r>
              <a:rPr lang="en-US" dirty="0" err="1"/>
              <a:t>dedicadas</a:t>
            </a:r>
            <a:r>
              <a:rPr lang="en-US" dirty="0"/>
              <a:t> de </a:t>
            </a:r>
            <a:r>
              <a:rPr lang="en-US" dirty="0" err="1"/>
              <a:t>linux</a:t>
            </a:r>
            <a:r>
              <a:rPr lang="en-US" dirty="0"/>
              <a:t> con kernel pre-</a:t>
            </a:r>
            <a:r>
              <a:rPr lang="en-US" dirty="0" err="1"/>
              <a:t>compilado</a:t>
            </a:r>
            <a:r>
              <a:rPr lang="en-US" dirty="0"/>
              <a:t>, Boot2docker, </a:t>
            </a:r>
            <a:r>
              <a:rPr lang="en-US" dirty="0" err="1"/>
              <a:t>MobyLinux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Que son </a:t>
            </a:r>
            <a:r>
              <a:rPr lang="en-US" dirty="0" err="1"/>
              <a:t>Unikernels</a:t>
            </a:r>
            <a:r>
              <a:rPr lang="en-US" dirty="0"/>
              <a:t>? Son kernels </a:t>
            </a:r>
            <a:r>
              <a:rPr lang="en-US" dirty="0" err="1"/>
              <a:t>especializados</a:t>
            </a:r>
            <a:r>
              <a:rPr lang="en-US" dirty="0"/>
              <a:t> </a:t>
            </a:r>
            <a:r>
              <a:rPr lang="en-US" dirty="0" err="1"/>
              <a:t>dedicados</a:t>
            </a:r>
            <a:r>
              <a:rPr lang="en-US" dirty="0"/>
              <a:t> </a:t>
            </a:r>
            <a:r>
              <a:rPr lang="en-US" dirty="0" err="1"/>
              <a:t>configurados</a:t>
            </a:r>
            <a:r>
              <a:rPr lang="en-US" dirty="0"/>
              <a:t> a </a:t>
            </a:r>
            <a:r>
              <a:rPr lang="en-US" dirty="0" err="1"/>
              <a:t>traves</a:t>
            </a:r>
            <a:r>
              <a:rPr lang="en-US" dirty="0"/>
              <a:t> de </a:t>
            </a:r>
            <a:r>
              <a:rPr lang="en-US" dirty="0" err="1"/>
              <a:t>archivos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 (Configuration File)</a:t>
            </a:r>
          </a:p>
          <a:p>
            <a:endParaRPr lang="en-US" dirty="0"/>
          </a:p>
          <a:p>
            <a:r>
              <a:rPr lang="en-US" dirty="0"/>
              <a:t>Lo mas </a:t>
            </a:r>
            <a:r>
              <a:rPr lang="en-US" dirty="0" err="1"/>
              <a:t>importante</a:t>
            </a:r>
            <a:r>
              <a:rPr lang="en-US" dirty="0"/>
              <a:t> de </a:t>
            </a:r>
            <a:r>
              <a:rPr lang="en-US" dirty="0" err="1"/>
              <a:t>unikernels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filosofia</a:t>
            </a:r>
            <a:r>
              <a:rPr lang="en-US" dirty="0"/>
              <a:t> de </a:t>
            </a:r>
            <a:r>
              <a:rPr lang="en-US" dirty="0" err="1"/>
              <a:t>librerias</a:t>
            </a:r>
            <a:r>
              <a:rPr lang="en-US" dirty="0"/>
              <a:t>. (Swarm Kit)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proveerse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Esto</a:t>
            </a:r>
            <a:r>
              <a:rPr lang="en-US" dirty="0"/>
              <a:t> no </a:t>
            </a:r>
            <a:r>
              <a:rPr lang="en-US" dirty="0" err="1"/>
              <a:t>es</a:t>
            </a:r>
            <a:r>
              <a:rPr lang="en-US" dirty="0"/>
              <a:t> nuevo </a:t>
            </a:r>
            <a:r>
              <a:rPr lang="en-US" dirty="0" err="1"/>
              <a:t>nacio</a:t>
            </a:r>
            <a:r>
              <a:rPr lang="en-US" dirty="0"/>
              <a:t> de la </a:t>
            </a:r>
            <a:r>
              <a:rPr lang="en-US" dirty="0" err="1"/>
              <a:t>capacidad</a:t>
            </a:r>
            <a:r>
              <a:rPr lang="en-US" dirty="0"/>
              <a:t> de re-</a:t>
            </a:r>
            <a:r>
              <a:rPr lang="en-US" dirty="0" err="1"/>
              <a:t>compilar</a:t>
            </a:r>
            <a:r>
              <a:rPr lang="en-US" dirty="0"/>
              <a:t> el Kernel.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D76D-E651-49F5-93C7-EB38BD28D2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02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paradigma</a:t>
            </a:r>
            <a:r>
              <a:rPr lang="en-US" dirty="0"/>
              <a:t> de hypervisor,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carga</a:t>
            </a:r>
            <a:r>
              <a:rPr lang="en-US" dirty="0"/>
              <a:t> de </a:t>
            </a:r>
            <a:r>
              <a:rPr lang="en-US" dirty="0" err="1"/>
              <a:t>librerias</a:t>
            </a:r>
            <a:r>
              <a:rPr lang="en-US" dirty="0"/>
              <a:t> Full guest Sistema </a:t>
            </a:r>
            <a:r>
              <a:rPr lang="en-US" dirty="0" err="1"/>
              <a:t>operativo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D76D-E651-49F5-93C7-EB38BD28D2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36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utilizacion</a:t>
            </a:r>
            <a:r>
              <a:rPr lang="en-US" dirty="0"/>
              <a:t> de Containers </a:t>
            </a:r>
            <a:r>
              <a:rPr lang="en-US" dirty="0" err="1"/>
              <a:t>viene</a:t>
            </a:r>
            <a:r>
              <a:rPr lang="en-US" dirty="0"/>
              <a:t> de </a:t>
            </a:r>
            <a:r>
              <a:rPr lang="en-US" dirty="0" err="1"/>
              <a:t>tomar</a:t>
            </a:r>
            <a:r>
              <a:rPr lang="en-US" dirty="0"/>
              <a:t> el CORE </a:t>
            </a:r>
            <a:r>
              <a:rPr lang="en-US" dirty="0" err="1"/>
              <a:t>necesario</a:t>
            </a:r>
            <a:r>
              <a:rPr lang="en-US" dirty="0"/>
              <a:t> para </a:t>
            </a:r>
            <a:r>
              <a:rPr lang="en-US" dirty="0" err="1"/>
              <a:t>ejecutar</a:t>
            </a:r>
            <a:r>
              <a:rPr lang="en-US" dirty="0"/>
              <a:t> la </a:t>
            </a:r>
            <a:r>
              <a:rPr lang="en-US" dirty="0" err="1"/>
              <a:t>tarea</a:t>
            </a:r>
            <a:r>
              <a:rPr lang="en-US" dirty="0"/>
              <a:t> que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realizar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particularmente</a:t>
            </a:r>
            <a:r>
              <a:rPr lang="en-US" dirty="0"/>
              <a:t>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versiones</a:t>
            </a:r>
            <a:r>
              <a:rPr lang="en-US" dirty="0"/>
              <a:t> </a:t>
            </a:r>
            <a:r>
              <a:rPr lang="en-US" dirty="0" err="1"/>
              <a:t>dedicadas</a:t>
            </a:r>
            <a:r>
              <a:rPr lang="en-US" dirty="0"/>
              <a:t> de </a:t>
            </a:r>
            <a:r>
              <a:rPr lang="en-US" dirty="0" err="1"/>
              <a:t>linux</a:t>
            </a:r>
            <a:r>
              <a:rPr lang="en-US" dirty="0"/>
              <a:t> con kernel pre-</a:t>
            </a:r>
            <a:r>
              <a:rPr lang="en-US" dirty="0" err="1"/>
              <a:t>compilado</a:t>
            </a:r>
            <a:r>
              <a:rPr lang="en-US" dirty="0"/>
              <a:t>, Boot2docker, </a:t>
            </a:r>
            <a:r>
              <a:rPr lang="en-US" dirty="0" err="1"/>
              <a:t>MobyLinux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Que son </a:t>
            </a:r>
            <a:r>
              <a:rPr lang="en-US" dirty="0" err="1"/>
              <a:t>Unikernels</a:t>
            </a:r>
            <a:r>
              <a:rPr lang="en-US" dirty="0"/>
              <a:t>? Son kernels </a:t>
            </a:r>
            <a:r>
              <a:rPr lang="en-US" dirty="0" err="1"/>
              <a:t>especializados</a:t>
            </a:r>
            <a:r>
              <a:rPr lang="en-US" dirty="0"/>
              <a:t> </a:t>
            </a:r>
            <a:r>
              <a:rPr lang="en-US" dirty="0" err="1"/>
              <a:t>dedicados</a:t>
            </a:r>
            <a:r>
              <a:rPr lang="en-US" dirty="0"/>
              <a:t> </a:t>
            </a:r>
            <a:r>
              <a:rPr lang="en-US" dirty="0" err="1"/>
              <a:t>configurados</a:t>
            </a:r>
            <a:r>
              <a:rPr lang="en-US" dirty="0"/>
              <a:t> a </a:t>
            </a:r>
            <a:r>
              <a:rPr lang="en-US" dirty="0" err="1"/>
              <a:t>traves</a:t>
            </a:r>
            <a:r>
              <a:rPr lang="en-US" dirty="0"/>
              <a:t> de </a:t>
            </a:r>
            <a:r>
              <a:rPr lang="en-US" dirty="0" err="1"/>
              <a:t>archivos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 (Configuration File)</a:t>
            </a:r>
          </a:p>
          <a:p>
            <a:endParaRPr lang="en-US" dirty="0"/>
          </a:p>
          <a:p>
            <a:r>
              <a:rPr lang="en-US" dirty="0"/>
              <a:t>Lo mas </a:t>
            </a:r>
            <a:r>
              <a:rPr lang="en-US" dirty="0" err="1"/>
              <a:t>importante</a:t>
            </a:r>
            <a:r>
              <a:rPr lang="en-US" dirty="0"/>
              <a:t> de </a:t>
            </a:r>
            <a:r>
              <a:rPr lang="en-US" dirty="0" err="1"/>
              <a:t>unikernels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filosofia</a:t>
            </a:r>
            <a:r>
              <a:rPr lang="en-US" dirty="0"/>
              <a:t> de </a:t>
            </a:r>
            <a:r>
              <a:rPr lang="en-US" dirty="0" err="1"/>
              <a:t>librerias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D76D-E651-49F5-93C7-EB38BD28D2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utilizacion</a:t>
            </a:r>
            <a:r>
              <a:rPr lang="en-US" dirty="0"/>
              <a:t> de Containers </a:t>
            </a:r>
            <a:r>
              <a:rPr lang="en-US" dirty="0" err="1"/>
              <a:t>viene</a:t>
            </a:r>
            <a:r>
              <a:rPr lang="en-US" dirty="0"/>
              <a:t> de </a:t>
            </a:r>
            <a:r>
              <a:rPr lang="en-US" dirty="0" err="1"/>
              <a:t>tomar</a:t>
            </a:r>
            <a:r>
              <a:rPr lang="en-US" dirty="0"/>
              <a:t> el CORE </a:t>
            </a:r>
            <a:r>
              <a:rPr lang="en-US" dirty="0" err="1"/>
              <a:t>necesario</a:t>
            </a:r>
            <a:r>
              <a:rPr lang="en-US" dirty="0"/>
              <a:t> para </a:t>
            </a:r>
            <a:r>
              <a:rPr lang="en-US" dirty="0" err="1"/>
              <a:t>ejecutar</a:t>
            </a:r>
            <a:r>
              <a:rPr lang="en-US" dirty="0"/>
              <a:t> la </a:t>
            </a:r>
            <a:r>
              <a:rPr lang="en-US" dirty="0" err="1"/>
              <a:t>tarea</a:t>
            </a:r>
            <a:r>
              <a:rPr lang="en-US" dirty="0"/>
              <a:t> que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realizar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particularmente</a:t>
            </a:r>
            <a:r>
              <a:rPr lang="en-US" dirty="0"/>
              <a:t>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versiones</a:t>
            </a:r>
            <a:r>
              <a:rPr lang="en-US" dirty="0"/>
              <a:t> </a:t>
            </a:r>
            <a:r>
              <a:rPr lang="en-US" dirty="0" err="1"/>
              <a:t>dedicadas</a:t>
            </a:r>
            <a:r>
              <a:rPr lang="en-US" dirty="0"/>
              <a:t> de </a:t>
            </a:r>
            <a:r>
              <a:rPr lang="en-US" dirty="0" err="1"/>
              <a:t>linux</a:t>
            </a:r>
            <a:r>
              <a:rPr lang="en-US" dirty="0"/>
              <a:t> con kernel pre-</a:t>
            </a:r>
            <a:r>
              <a:rPr lang="en-US" dirty="0" err="1"/>
              <a:t>compilado</a:t>
            </a:r>
            <a:r>
              <a:rPr lang="en-US" dirty="0"/>
              <a:t>, Boot2docker, </a:t>
            </a:r>
            <a:r>
              <a:rPr lang="en-US" dirty="0" err="1"/>
              <a:t>MobyLinux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Que son </a:t>
            </a:r>
            <a:r>
              <a:rPr lang="en-US" dirty="0" err="1"/>
              <a:t>Unikernels</a:t>
            </a:r>
            <a:r>
              <a:rPr lang="en-US" dirty="0"/>
              <a:t>? Son kernels </a:t>
            </a:r>
            <a:r>
              <a:rPr lang="en-US" dirty="0" err="1"/>
              <a:t>especializados</a:t>
            </a:r>
            <a:r>
              <a:rPr lang="en-US" dirty="0"/>
              <a:t> </a:t>
            </a:r>
            <a:r>
              <a:rPr lang="en-US" dirty="0" err="1"/>
              <a:t>dedicados</a:t>
            </a:r>
            <a:r>
              <a:rPr lang="en-US" dirty="0"/>
              <a:t> </a:t>
            </a:r>
            <a:r>
              <a:rPr lang="en-US" dirty="0" err="1"/>
              <a:t>configurados</a:t>
            </a:r>
            <a:r>
              <a:rPr lang="en-US" dirty="0"/>
              <a:t> a </a:t>
            </a:r>
            <a:r>
              <a:rPr lang="en-US" dirty="0" err="1"/>
              <a:t>traves</a:t>
            </a:r>
            <a:r>
              <a:rPr lang="en-US" dirty="0"/>
              <a:t> de </a:t>
            </a:r>
            <a:r>
              <a:rPr lang="en-US" dirty="0" err="1"/>
              <a:t>archivos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 (Configuration File)</a:t>
            </a:r>
          </a:p>
          <a:p>
            <a:endParaRPr lang="en-US" dirty="0"/>
          </a:p>
          <a:p>
            <a:r>
              <a:rPr lang="en-US" dirty="0"/>
              <a:t>Lo mas </a:t>
            </a:r>
            <a:r>
              <a:rPr lang="en-US" dirty="0" err="1"/>
              <a:t>importante</a:t>
            </a:r>
            <a:r>
              <a:rPr lang="en-US" dirty="0"/>
              <a:t> de </a:t>
            </a:r>
            <a:r>
              <a:rPr lang="en-US" dirty="0" err="1"/>
              <a:t>unikernels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filosofia</a:t>
            </a:r>
            <a:r>
              <a:rPr lang="en-US" dirty="0"/>
              <a:t> de </a:t>
            </a:r>
            <a:r>
              <a:rPr lang="en-US" dirty="0" err="1"/>
              <a:t>librerias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D76D-E651-49F5-93C7-EB38BD28D2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2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utilizacion</a:t>
            </a:r>
            <a:r>
              <a:rPr lang="en-US" dirty="0"/>
              <a:t> de Containers </a:t>
            </a:r>
            <a:r>
              <a:rPr lang="en-US" dirty="0" err="1"/>
              <a:t>viene</a:t>
            </a:r>
            <a:r>
              <a:rPr lang="en-US" dirty="0"/>
              <a:t> de </a:t>
            </a:r>
            <a:r>
              <a:rPr lang="en-US" dirty="0" err="1"/>
              <a:t>tomar</a:t>
            </a:r>
            <a:r>
              <a:rPr lang="en-US" dirty="0"/>
              <a:t> el CORE </a:t>
            </a:r>
            <a:r>
              <a:rPr lang="en-US" dirty="0" err="1"/>
              <a:t>necesario</a:t>
            </a:r>
            <a:r>
              <a:rPr lang="en-US" dirty="0"/>
              <a:t> para </a:t>
            </a:r>
            <a:r>
              <a:rPr lang="en-US" dirty="0" err="1"/>
              <a:t>ejecutar</a:t>
            </a:r>
            <a:r>
              <a:rPr lang="en-US" dirty="0"/>
              <a:t> la </a:t>
            </a:r>
            <a:r>
              <a:rPr lang="en-US" dirty="0" err="1"/>
              <a:t>tarea</a:t>
            </a:r>
            <a:r>
              <a:rPr lang="en-US" dirty="0"/>
              <a:t> que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realizar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particularmente</a:t>
            </a:r>
            <a:r>
              <a:rPr lang="en-US" dirty="0"/>
              <a:t>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versiones</a:t>
            </a:r>
            <a:r>
              <a:rPr lang="en-US" dirty="0"/>
              <a:t> </a:t>
            </a:r>
            <a:r>
              <a:rPr lang="en-US" dirty="0" err="1"/>
              <a:t>dedicadas</a:t>
            </a:r>
            <a:r>
              <a:rPr lang="en-US" dirty="0"/>
              <a:t> de </a:t>
            </a:r>
            <a:r>
              <a:rPr lang="en-US" dirty="0" err="1"/>
              <a:t>linux</a:t>
            </a:r>
            <a:r>
              <a:rPr lang="en-US" dirty="0"/>
              <a:t> con kernel pre-</a:t>
            </a:r>
            <a:r>
              <a:rPr lang="en-US" dirty="0" err="1"/>
              <a:t>compilado</a:t>
            </a:r>
            <a:r>
              <a:rPr lang="en-US" dirty="0"/>
              <a:t>, Boot2docker, </a:t>
            </a:r>
            <a:r>
              <a:rPr lang="en-US" dirty="0" err="1"/>
              <a:t>MobyLinux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Que son </a:t>
            </a:r>
            <a:r>
              <a:rPr lang="en-US" dirty="0" err="1"/>
              <a:t>Unikernels</a:t>
            </a:r>
            <a:r>
              <a:rPr lang="en-US" dirty="0"/>
              <a:t>? Son kernels </a:t>
            </a:r>
            <a:r>
              <a:rPr lang="en-US" dirty="0" err="1"/>
              <a:t>especializados</a:t>
            </a:r>
            <a:r>
              <a:rPr lang="en-US" dirty="0"/>
              <a:t> </a:t>
            </a:r>
            <a:r>
              <a:rPr lang="en-US" dirty="0" err="1"/>
              <a:t>dedicados</a:t>
            </a:r>
            <a:r>
              <a:rPr lang="en-US" dirty="0"/>
              <a:t> </a:t>
            </a:r>
            <a:r>
              <a:rPr lang="en-US" dirty="0" err="1"/>
              <a:t>configurados</a:t>
            </a:r>
            <a:r>
              <a:rPr lang="en-US" dirty="0"/>
              <a:t> a </a:t>
            </a:r>
            <a:r>
              <a:rPr lang="en-US" dirty="0" err="1"/>
              <a:t>traves</a:t>
            </a:r>
            <a:r>
              <a:rPr lang="en-US" dirty="0"/>
              <a:t> de </a:t>
            </a:r>
            <a:r>
              <a:rPr lang="en-US" dirty="0" err="1"/>
              <a:t>archivos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 (Configuration File)</a:t>
            </a:r>
          </a:p>
          <a:p>
            <a:endParaRPr lang="en-US" dirty="0"/>
          </a:p>
          <a:p>
            <a:r>
              <a:rPr lang="en-US" dirty="0"/>
              <a:t>Lo mas </a:t>
            </a:r>
            <a:r>
              <a:rPr lang="en-US" dirty="0" err="1"/>
              <a:t>importante</a:t>
            </a:r>
            <a:r>
              <a:rPr lang="en-US" dirty="0"/>
              <a:t> de </a:t>
            </a:r>
            <a:r>
              <a:rPr lang="en-US" dirty="0" err="1"/>
              <a:t>unikernels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filosofia</a:t>
            </a:r>
            <a:r>
              <a:rPr lang="en-US" dirty="0"/>
              <a:t> de </a:t>
            </a:r>
            <a:r>
              <a:rPr lang="en-US" dirty="0" err="1"/>
              <a:t>librerias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D76D-E651-49F5-93C7-EB38BD28D2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5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esquematico</a:t>
            </a:r>
            <a:r>
              <a:rPr lang="en-US" dirty="0"/>
              <a:t> </a:t>
            </a:r>
            <a:r>
              <a:rPr lang="en-US" dirty="0" err="1"/>
              <a:t>vemos</a:t>
            </a:r>
            <a:r>
              <a:rPr lang="en-US" dirty="0"/>
              <a:t> las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capas</a:t>
            </a:r>
            <a:r>
              <a:rPr lang="en-US" dirty="0"/>
              <a:t> que Docker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interfaz</a:t>
            </a:r>
            <a:r>
              <a:rPr lang="en-US" dirty="0"/>
              <a:t> con el </a:t>
            </a:r>
            <a:r>
              <a:rPr lang="en-US" dirty="0" err="1"/>
              <a:t>usuario</a:t>
            </a:r>
            <a:r>
              <a:rPr lang="en-US" dirty="0"/>
              <a:t> y a la </a:t>
            </a:r>
            <a:r>
              <a:rPr lang="en-US" dirty="0" err="1"/>
              <a:t>vez</a:t>
            </a:r>
            <a:r>
              <a:rPr lang="en-US" dirty="0"/>
              <a:t> se </a:t>
            </a:r>
            <a:r>
              <a:rPr lang="en-US" dirty="0" err="1"/>
              <a:t>comunica</a:t>
            </a:r>
            <a:r>
              <a:rPr lang="en-US" dirty="0"/>
              <a:t> con docker daemon.</a:t>
            </a:r>
          </a:p>
          <a:p>
            <a:endParaRPr lang="en-US" dirty="0"/>
          </a:p>
          <a:p>
            <a:r>
              <a:rPr lang="en-US" dirty="0" err="1"/>
              <a:t>Cabe</a:t>
            </a:r>
            <a:r>
              <a:rPr lang="en-US" dirty="0"/>
              <a:t> </a:t>
            </a:r>
            <a:r>
              <a:rPr lang="en-US" dirty="0" err="1"/>
              <a:t>mencionar</a:t>
            </a:r>
            <a:r>
              <a:rPr lang="en-US" dirty="0"/>
              <a:t> que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a </a:t>
            </a:r>
            <a:r>
              <a:rPr lang="en-US" dirty="0" err="1"/>
              <a:t>traves</a:t>
            </a:r>
            <a:r>
              <a:rPr lang="en-US" dirty="0"/>
              <a:t> de </a:t>
            </a:r>
            <a:r>
              <a:rPr lang="en-US" dirty="0" err="1"/>
              <a:t>microservicios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? </a:t>
            </a:r>
            <a:r>
              <a:rPr lang="en-US" dirty="0" err="1"/>
              <a:t>Haciendo</a:t>
            </a:r>
            <a:r>
              <a:rPr lang="en-US" dirty="0"/>
              <a:t> </a:t>
            </a:r>
            <a:r>
              <a:rPr lang="en-US" dirty="0" err="1"/>
              <a:t>paso</a:t>
            </a:r>
            <a:r>
              <a:rPr lang="en-US" dirty="0"/>
              <a:t> de </a:t>
            </a:r>
            <a:r>
              <a:rPr lang="en-US" dirty="0" err="1"/>
              <a:t>mensajes</a:t>
            </a:r>
            <a:r>
              <a:rPr lang="en-US" dirty="0"/>
              <a:t> de </a:t>
            </a:r>
            <a:r>
              <a:rPr lang="en-US" dirty="0" err="1"/>
              <a:t>llamadas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REST a </a:t>
            </a:r>
            <a:r>
              <a:rPr lang="en-US" dirty="0" err="1"/>
              <a:t>traves</a:t>
            </a:r>
            <a:r>
              <a:rPr lang="en-US" dirty="0"/>
              <a:t> de </a:t>
            </a:r>
            <a:r>
              <a:rPr lang="en-US" dirty="0" err="1"/>
              <a:t>Json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D76D-E651-49F5-93C7-EB38BD28D2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3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426F-3E99-4652-AC8F-EDD01D9D6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91128-44D6-4BBE-89D6-0ED2C28EC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32C17-D490-4A1F-B552-6C98884C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D92CA-229F-4398-9E2E-9F73132DD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BB98D-D17E-412C-94A6-86FADDB9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00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F095-B8D4-4115-BF2D-0DC0F6AA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DB329-6110-487E-9254-8594E80B9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FFC69-7418-4ADA-A0E9-F79C0D44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F2692-F7AC-4B1B-BFCC-F0F94B10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E10A3-BD13-4D32-99FD-43B3EB8A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3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A3A6F0-E150-4B3C-842B-422C0B431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89F60-7867-465B-A168-A787ACA8C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830C5-D036-411A-84F7-9784EDBA4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BF99D-7F06-4A2F-9A64-81AC011B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28A2-ED9C-4167-A091-E9B0903C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80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0" y="4645545"/>
            <a:ext cx="3819404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3816116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4780" y="6170840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youremail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848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266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4594-49C0-4ACF-BA38-5B627EA4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9A93-080C-46E9-A647-01C10A4FF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C7095-E61F-40F5-A12D-23BC0C00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E1903-906F-49F4-9F4B-6BA57DF6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648F-FE81-4B71-83FA-5C81305E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5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0A02-ADD8-4422-AD56-1E881E91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5D8D-4ACC-48A1-8DAC-C974F3AA3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45546-9FF7-401D-85A7-6F18925F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45EC8-36E5-4EB7-8591-576B9053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DC750-0E3B-4702-B303-78FC4066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77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6238-3C00-4BD3-B0EC-4A587030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927A3-59B4-4EED-9356-8B3C9043D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4C518-AAEB-4EA7-97BD-1F5293B29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7F76C-1905-4EA8-9BDF-5B48BB34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35A22-54F3-4C23-968D-75B53264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F1C3E1-4F4D-467A-BA1F-C40C3098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5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0D53-2ACA-44BE-8DA0-F4786452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F5718-F261-4DF4-95F4-725B6AD8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62E86-CC15-4FFF-B559-4D2E352AC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5AF5D-A789-4119-9DB0-62242AC90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8C58BA-D8A3-4765-B462-C288EA66E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3CFD9-3788-4E17-A0ED-3C698F9F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50F65-FF52-4FB8-9701-6CE3B109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C0F19-D6A6-49AA-98BA-904F5AF9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5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87BD-1059-4F40-AD6D-CBFD58AA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024AA-9D2B-4353-A20B-F9D2CD06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2FD4A-246B-47A6-9466-E8FD9C45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94A10-150A-4323-9CA3-21FF302A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96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92EF6-ED2A-492A-A76E-1FBE7CC9A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B692B-5AFD-4A22-B338-0A5D7FE6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7B8FF-1F20-4BFF-B3DA-28877F6E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1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8E85-E7DD-4D46-B1CA-338C59B5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5A0DD-84C2-4680-9259-8E34B8EE9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5C2EF-2D5A-40B9-BBE3-BDBA0549B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32724-193E-443A-858D-C5B0ABA4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3D00D-9CF4-42CC-8849-F2DB46FB1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D1538-7D6C-4926-93C8-963A565E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7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52D3-94A7-43DC-9071-A534329C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53B7E8-9B92-4724-B24F-76C6F0033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C6EF-CC5C-4362-A9A7-904D1BD54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EA4BB-EA0F-421D-AF31-922ACCAA2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B5957-BBEB-4BF8-BFA6-4D9F907E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BB8B8-1BB4-4B70-8853-A930B807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0C38A1-933B-4EBD-960D-B06A3CE7F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5B970-77F8-419D-9168-46BA10511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B149C-2070-4A1A-A036-E067A9EC50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629A9-91AD-43DC-9464-87AAC23E2C05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AD722-2AF4-416D-B1E7-3E5CE7E85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38F2D-D508-4751-940D-2BE4CC13B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91B7-3512-4B70-BECC-072665CA5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3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4.jpe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A54BFDC-DF87-4814-8603-024191D6498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02B719-E4A0-4D2F-8B28-FE740F7B8E18}"/>
                </a:ext>
              </a:extLst>
            </p:cNvPr>
            <p:cNvSpPr/>
            <p:nvPr/>
          </p:nvSpPr>
          <p:spPr>
            <a:xfrm>
              <a:off x="0" y="0"/>
              <a:ext cx="1524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3E6813-E175-4219-88AF-7FA55A39F400}"/>
                </a:ext>
              </a:extLst>
            </p:cNvPr>
            <p:cNvSpPr/>
            <p:nvPr/>
          </p:nvSpPr>
          <p:spPr>
            <a:xfrm>
              <a:off x="1524000" y="0"/>
              <a:ext cx="1524000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350718-D849-427C-9A4A-45A612CE42CE}"/>
                </a:ext>
              </a:extLst>
            </p:cNvPr>
            <p:cNvSpPr/>
            <p:nvPr/>
          </p:nvSpPr>
          <p:spPr>
            <a:xfrm>
              <a:off x="3048000" y="0"/>
              <a:ext cx="1524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4F3B4-8499-4057-8079-BDF4372F2E7C}"/>
                </a:ext>
              </a:extLst>
            </p:cNvPr>
            <p:cNvSpPr/>
            <p:nvPr/>
          </p:nvSpPr>
          <p:spPr>
            <a:xfrm>
              <a:off x="4572000" y="0"/>
              <a:ext cx="1524000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21E075-D7BD-45AD-B43F-55C30F448A3D}"/>
                </a:ext>
              </a:extLst>
            </p:cNvPr>
            <p:cNvSpPr/>
            <p:nvPr/>
          </p:nvSpPr>
          <p:spPr>
            <a:xfrm>
              <a:off x="6096000" y="0"/>
              <a:ext cx="1524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B0CC03-7EB4-4B87-8E9F-63AD3FA36140}"/>
                </a:ext>
              </a:extLst>
            </p:cNvPr>
            <p:cNvSpPr/>
            <p:nvPr/>
          </p:nvSpPr>
          <p:spPr>
            <a:xfrm>
              <a:off x="7620000" y="0"/>
              <a:ext cx="1524000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E3098-928D-42AD-88EC-5CA37B3D96A4}"/>
                </a:ext>
              </a:extLst>
            </p:cNvPr>
            <p:cNvSpPr/>
            <p:nvPr/>
          </p:nvSpPr>
          <p:spPr>
            <a:xfrm>
              <a:off x="9144000" y="0"/>
              <a:ext cx="1524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A8427A-A338-4514-9180-A0426BDFE997}"/>
                </a:ext>
              </a:extLst>
            </p:cNvPr>
            <p:cNvSpPr/>
            <p:nvPr/>
          </p:nvSpPr>
          <p:spPr>
            <a:xfrm>
              <a:off x="10668000" y="0"/>
              <a:ext cx="1524000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265AE4-6C61-45C0-BC7B-64D117BC9142}"/>
              </a:ext>
            </a:extLst>
          </p:cNvPr>
          <p:cNvSpPr txBox="1"/>
          <p:nvPr/>
        </p:nvSpPr>
        <p:spPr>
          <a:xfrm>
            <a:off x="575335" y="2857500"/>
            <a:ext cx="1085466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SQL Server in Containers</a:t>
            </a:r>
          </a:p>
        </p:txBody>
      </p:sp>
    </p:spTree>
    <p:extLst>
      <p:ext uri="{BB962C8B-B14F-4D97-AF65-F5344CB8AC3E}">
        <p14:creationId xmlns:p14="http://schemas.microsoft.com/office/powerpoint/2010/main" val="432088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AA42C68-9116-0E48-BF3B-3F810234F739}"/>
              </a:ext>
            </a:extLst>
          </p:cNvPr>
          <p:cNvSpPr/>
          <p:nvPr/>
        </p:nvSpPr>
        <p:spPr>
          <a:xfrm>
            <a:off x="0" y="7440"/>
            <a:ext cx="7921218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Docker Tiers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Breakdown of tier service communication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99456" y="1700808"/>
            <a:ext cx="4597317" cy="4597317"/>
            <a:chOff x="1628068" y="539750"/>
            <a:chExt cx="4063999" cy="4063999"/>
          </a:xfrm>
        </p:grpSpPr>
        <p:sp>
          <p:nvSpPr>
            <p:cNvPr id="6" name="Freeform 5"/>
            <p:cNvSpPr/>
            <p:nvPr/>
          </p:nvSpPr>
          <p:spPr>
            <a:xfrm>
              <a:off x="1628068" y="539750"/>
              <a:ext cx="4063999" cy="4063999"/>
            </a:xfrm>
            <a:custGeom>
              <a:avLst/>
              <a:gdLst>
                <a:gd name="connsiteX0" fmla="*/ 0 w 4063999"/>
                <a:gd name="connsiteY0" fmla="*/ 2032000 h 4063999"/>
                <a:gd name="connsiteX1" fmla="*/ 2032000 w 4063999"/>
                <a:gd name="connsiteY1" fmla="*/ 0 h 4063999"/>
                <a:gd name="connsiteX2" fmla="*/ 4064000 w 4063999"/>
                <a:gd name="connsiteY2" fmla="*/ 2032000 h 4063999"/>
                <a:gd name="connsiteX3" fmla="*/ 2032000 w 4063999"/>
                <a:gd name="connsiteY3" fmla="*/ 4064000 h 4063999"/>
                <a:gd name="connsiteX4" fmla="*/ 0 w 4063999"/>
                <a:gd name="connsiteY4" fmla="*/ 2032000 h 406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3999" h="4063999">
                  <a:moveTo>
                    <a:pt x="0" y="2032000"/>
                  </a:moveTo>
                  <a:cubicBezTo>
                    <a:pt x="0" y="909757"/>
                    <a:pt x="909757" y="0"/>
                    <a:pt x="2032000" y="0"/>
                  </a:cubicBezTo>
                  <a:cubicBezTo>
                    <a:pt x="3154243" y="0"/>
                    <a:pt x="4064000" y="909757"/>
                    <a:pt x="4064000" y="2032000"/>
                  </a:cubicBezTo>
                  <a:cubicBezTo>
                    <a:pt x="4064000" y="3154243"/>
                    <a:pt x="3154243" y="4064000"/>
                    <a:pt x="2032000" y="4064000"/>
                  </a:cubicBezTo>
                  <a:cubicBezTo>
                    <a:pt x="909757" y="4064000"/>
                    <a:pt x="0" y="3154243"/>
                    <a:pt x="0" y="203200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13008" tIns="432137" rIns="2113009" bIns="4496139" numCol="1" spcCol="1270" anchor="ctr" anchorCtr="0">
              <a:noAutofit/>
            </a:bodyPr>
            <a:lstStyle/>
            <a:p>
              <a:pPr algn="ctr" defTabSz="1007508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267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034467" y="1352549"/>
              <a:ext cx="3251200" cy="3251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1660" tIns="411819" rIns="1561660" bIns="3446272" numCol="1" spcCol="1270" anchor="ctr" anchorCtr="0">
              <a:noAutofit/>
            </a:bodyPr>
            <a:lstStyle/>
            <a:p>
              <a:pPr algn="ctr" defTabSz="948243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133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2440867" y="2165349"/>
              <a:ext cx="2438400" cy="2438400"/>
            </a:xfrm>
            <a:custGeom>
              <a:avLst/>
              <a:gdLst>
                <a:gd name="connsiteX0" fmla="*/ 0 w 2438400"/>
                <a:gd name="connsiteY0" fmla="*/ 1219200 h 2438400"/>
                <a:gd name="connsiteX1" fmla="*/ 1219200 w 2438400"/>
                <a:gd name="connsiteY1" fmla="*/ 0 h 2438400"/>
                <a:gd name="connsiteX2" fmla="*/ 2438400 w 2438400"/>
                <a:gd name="connsiteY2" fmla="*/ 1219200 h 2438400"/>
                <a:gd name="connsiteX3" fmla="*/ 1219200 w 2438400"/>
                <a:gd name="connsiteY3" fmla="*/ 2438400 h 2438400"/>
                <a:gd name="connsiteX4" fmla="*/ 0 w 2438400"/>
                <a:gd name="connsiteY4" fmla="*/ 121920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438400">
                  <a:moveTo>
                    <a:pt x="0" y="1219200"/>
                  </a:moveTo>
                  <a:cubicBezTo>
                    <a:pt x="0" y="545854"/>
                    <a:pt x="545854" y="0"/>
                    <a:pt x="1219200" y="0"/>
                  </a:cubicBezTo>
                  <a:cubicBezTo>
                    <a:pt x="1892546" y="0"/>
                    <a:pt x="2438400" y="545854"/>
                    <a:pt x="2438400" y="1219200"/>
                  </a:cubicBezTo>
                  <a:cubicBezTo>
                    <a:pt x="2438400" y="1892546"/>
                    <a:pt x="1892546" y="2438400"/>
                    <a:pt x="1219200" y="2438400"/>
                  </a:cubicBezTo>
                  <a:cubicBezTo>
                    <a:pt x="545854" y="2438400"/>
                    <a:pt x="0" y="1892546"/>
                    <a:pt x="0" y="121920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311" tIns="386080" rIns="1010311" bIns="2418080" numCol="1" spcCol="1270" anchor="ctr" anchorCtr="0">
              <a:noAutofit/>
            </a:bodyPr>
            <a:lstStyle/>
            <a:p>
              <a:pPr algn="ctr" defTabSz="888978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000"/>
            </a:p>
          </p:txBody>
        </p:sp>
        <p:sp>
          <p:nvSpPr>
            <p:cNvPr id="9" name="Freeform 8"/>
            <p:cNvSpPr/>
            <p:nvPr/>
          </p:nvSpPr>
          <p:spPr>
            <a:xfrm>
              <a:off x="2847267" y="2978149"/>
              <a:ext cx="1625600" cy="1625600"/>
            </a:xfrm>
            <a:custGeom>
              <a:avLst/>
              <a:gdLst>
                <a:gd name="connsiteX0" fmla="*/ 0 w 1625600"/>
                <a:gd name="connsiteY0" fmla="*/ 812800 h 1625600"/>
                <a:gd name="connsiteX1" fmla="*/ 812800 w 1625600"/>
                <a:gd name="connsiteY1" fmla="*/ 0 h 1625600"/>
                <a:gd name="connsiteX2" fmla="*/ 1625600 w 1625600"/>
                <a:gd name="connsiteY2" fmla="*/ 812800 h 1625600"/>
                <a:gd name="connsiteX3" fmla="*/ 812800 w 1625600"/>
                <a:gd name="connsiteY3" fmla="*/ 1625600 h 1625600"/>
                <a:gd name="connsiteX4" fmla="*/ 0 w 1625600"/>
                <a:gd name="connsiteY4" fmla="*/ 81280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600" h="1625600">
                  <a:moveTo>
                    <a:pt x="0" y="812800"/>
                  </a:moveTo>
                  <a:cubicBezTo>
                    <a:pt x="0" y="363903"/>
                    <a:pt x="363903" y="0"/>
                    <a:pt x="812800" y="0"/>
                  </a:cubicBezTo>
                  <a:cubicBezTo>
                    <a:pt x="1261697" y="0"/>
                    <a:pt x="1625600" y="363903"/>
                    <a:pt x="1625600" y="812800"/>
                  </a:cubicBezTo>
                  <a:cubicBezTo>
                    <a:pt x="1625600" y="1261697"/>
                    <a:pt x="1261697" y="1625600"/>
                    <a:pt x="812800" y="1625600"/>
                  </a:cubicBezTo>
                  <a:cubicBezTo>
                    <a:pt x="363903" y="1625600"/>
                    <a:pt x="0" y="1261697"/>
                    <a:pt x="0" y="81280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5520" tIns="759968" rIns="535520" bIns="759968" numCol="1" spcCol="1270" anchor="ctr" anchorCtr="0">
              <a:noAutofit/>
            </a:bodyPr>
            <a:lstStyle/>
            <a:p>
              <a:pPr algn="ctr" defTabSz="1363099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067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19808" y="5162794"/>
            <a:ext cx="147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DOCKER CORE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6114" y="3749380"/>
            <a:ext cx="183892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Docker Back End</a:t>
            </a:r>
            <a:endParaRPr lang="ko-KR" altLang="en-US" sz="2133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87760" y="2979145"/>
            <a:ext cx="208252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DockerCLI</a:t>
            </a:r>
            <a:endParaRPr lang="ko-KR" altLang="en-US" sz="2133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8267" y="2003348"/>
            <a:ext cx="198650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CLI Client</a:t>
            </a:r>
            <a:endParaRPr lang="ko-KR" altLang="en-US" sz="2133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4470280" y="2214543"/>
            <a:ext cx="2681837" cy="21685"/>
          </a:xfrm>
          <a:prstGeom prst="straightConnector1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4295040" y="3269249"/>
            <a:ext cx="2857077" cy="0"/>
          </a:xfrm>
          <a:prstGeom prst="straightConnector1">
            <a:avLst/>
          </a:prstGeom>
          <a:ln w="25400">
            <a:gradFill>
              <a:gsLst>
                <a:gs pos="3000">
                  <a:schemeClr val="accent4">
                    <a:lumMod val="60000"/>
                    <a:lumOff val="40000"/>
                  </a:schemeClr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295040" y="4216354"/>
            <a:ext cx="2911544" cy="24473"/>
          </a:xfrm>
          <a:prstGeom prst="straightConnector1">
            <a:avLst/>
          </a:prstGeom>
          <a:ln w="25400">
            <a:gradFill>
              <a:gsLst>
                <a:gs pos="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</a:gsLst>
              <a:lin ang="5400000" scaled="1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9" idx="2"/>
          </p:cNvCxnSpPr>
          <p:nvPr/>
        </p:nvCxnSpPr>
        <p:spPr>
          <a:xfrm>
            <a:off x="4417579" y="5378661"/>
            <a:ext cx="2734539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390623" y="2816789"/>
            <a:ext cx="4032448" cy="874144"/>
            <a:chOff x="803640" y="3362835"/>
            <a:chExt cx="2059657" cy="655608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Docker Interpreter interface for Command Line Interface through </a:t>
              </a:r>
              <a:r>
                <a:rPr lang="en-US" altLang="ko-KR" sz="1600" dirty="0" err="1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Powershell</a:t>
              </a:r>
              <a:r>
                <a:rPr lang="en-US" altLang="ko-KR" sz="1600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 console </a:t>
              </a:r>
              <a:endParaRPr lang="ko-KR" altLang="en-US" sz="16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Docker CLI</a:t>
              </a:r>
              <a:endParaRPr lang="ko-KR" altLang="en-US" sz="16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390623" y="1762083"/>
            <a:ext cx="4032448" cy="874144"/>
            <a:chOff x="803640" y="3362835"/>
            <a:chExt cx="2059657" cy="655608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Command Line Interface </a:t>
              </a:r>
              <a:r>
                <a:rPr lang="en-US" altLang="ko-KR" sz="1600" dirty="0" err="1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Powershell</a:t>
              </a:r>
              <a:r>
                <a:rPr lang="en-US" altLang="ko-KR" sz="1600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, Terminal</a:t>
              </a:r>
              <a:endParaRPr lang="ko-KR" altLang="en-US" sz="16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CLI Client</a:t>
              </a:r>
              <a:endParaRPr lang="ko-KR" altLang="en-US" sz="1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390623" y="3871496"/>
            <a:ext cx="4032448" cy="874144"/>
            <a:chOff x="803640" y="3362835"/>
            <a:chExt cx="2059657" cy="655608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Set of resources to control the machine and container hub </a:t>
              </a:r>
              <a:endParaRPr lang="ko-KR" altLang="en-US" sz="16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Docker Back End</a:t>
              </a:r>
              <a:endParaRPr lang="ko-KR" altLang="en-US" sz="16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390623" y="4926201"/>
            <a:ext cx="4032448" cy="874144"/>
            <a:chOff x="803640" y="3362835"/>
            <a:chExt cx="2059657" cy="655608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Layer that handles the service and the service </a:t>
              </a:r>
              <a:r>
                <a:rPr lang="en-US" altLang="ko-KR" sz="1600">
                  <a:solidFill>
                    <a:schemeClr val="accent4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container itself.</a:t>
              </a:r>
              <a:endParaRPr lang="ko-KR" altLang="en-US" sz="160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4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Docker Core</a:t>
              </a:r>
              <a:endParaRPr lang="ko-KR" altLang="en-US" sz="1600" b="1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13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0" y="7440"/>
            <a:ext cx="7921218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76616" y="373017"/>
            <a:ext cx="724460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Infraestructura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Kubernetes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05BD731-FE49-D046-BC6C-B9D11933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C4DB64-9C89-2240-952F-9904C46D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890" y="4447648"/>
            <a:ext cx="1298878" cy="10921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36D546-2319-E344-AF7D-5B44D00F7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368" y="1661851"/>
            <a:ext cx="2431922" cy="2357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3D64E8-3288-4B40-8180-23E1797B7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5853"/>
            <a:ext cx="10127087" cy="56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7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0" y="7440"/>
            <a:ext cx="7921218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76616" y="373017"/>
            <a:ext cx="724460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Infraestructura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Azure Kubernetes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AKS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05BD731-FE49-D046-BC6C-B9D11933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C4DB64-9C89-2240-952F-9904C46D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9906" y="5234809"/>
            <a:ext cx="1298878" cy="10921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36D546-2319-E344-AF7D-5B44D00F7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906" y="3341785"/>
            <a:ext cx="1466630" cy="142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0927FD-73A5-F94F-BA6E-397016C76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55" y="988570"/>
            <a:ext cx="8581599" cy="5539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B3F85-D5C1-1146-90AB-1670386D8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6261" y="1303831"/>
            <a:ext cx="2190275" cy="18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1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0" y="7440"/>
            <a:ext cx="7921218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76616" y="373017"/>
            <a:ext cx="724460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SQL Server 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Linux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4A81C8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05BD731-FE49-D046-BC6C-B9D11933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C4DB64-9C89-2240-952F-9904C46D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9906" y="5234809"/>
            <a:ext cx="1298878" cy="10921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36D546-2319-E344-AF7D-5B44D00F7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906" y="3341785"/>
            <a:ext cx="1466630" cy="142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37A87-74B9-E344-9F99-34D0CE35B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389" y="1597257"/>
            <a:ext cx="3605140" cy="911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D67BF8-6AC7-224C-B38A-3C33621EC36D}"/>
              </a:ext>
            </a:extLst>
          </p:cNvPr>
          <p:cNvSpPr txBox="1"/>
          <p:nvPr/>
        </p:nvSpPr>
        <p:spPr>
          <a:xfrm>
            <a:off x="676615" y="1597257"/>
            <a:ext cx="585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Soportado</a:t>
            </a:r>
            <a:r>
              <a:rPr lang="en-US" dirty="0"/>
              <a:t> para  distros: Red Hat, Ubuntu, </a:t>
            </a:r>
            <a:r>
              <a:rPr lang="en-US" dirty="0" err="1"/>
              <a:t>SuSe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8CB2B-CA95-8E40-9133-41154024F9B1}"/>
              </a:ext>
            </a:extLst>
          </p:cNvPr>
          <p:cNvSpPr txBox="1"/>
          <p:nvPr/>
        </p:nvSpPr>
        <p:spPr>
          <a:xfrm>
            <a:off x="676615" y="2695454"/>
            <a:ext cx="585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Funcionalidades</a:t>
            </a:r>
            <a:r>
              <a:rPr lang="en-US" dirty="0"/>
              <a:t> de Motor de base de </a:t>
            </a:r>
            <a:r>
              <a:rPr lang="en-US" dirty="0" err="1"/>
              <a:t>datos</a:t>
            </a:r>
            <a:r>
              <a:rPr lang="en-US" dirty="0"/>
              <a:t> complete y </a:t>
            </a:r>
            <a:r>
              <a:rPr lang="en-US" dirty="0" err="1"/>
              <a:t>transparente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5664D-F4E5-1241-962D-63470138BE06}"/>
              </a:ext>
            </a:extLst>
          </p:cNvPr>
          <p:cNvSpPr txBox="1"/>
          <p:nvPr/>
        </p:nvSpPr>
        <p:spPr>
          <a:xfrm>
            <a:off x="676615" y="3742660"/>
            <a:ext cx="585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Funcionalidades</a:t>
            </a:r>
            <a:r>
              <a:rPr lang="en-US" dirty="0"/>
              <a:t> de Alta </a:t>
            </a:r>
            <a:r>
              <a:rPr lang="en-US" dirty="0" err="1"/>
              <a:t>Disponibilidad</a:t>
            </a:r>
            <a:r>
              <a:rPr lang="en-US" dirty="0"/>
              <a:t> con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excepciones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Availability Groups.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D47DEC-9D09-DA4D-B69C-636A9007DCAE}"/>
              </a:ext>
            </a:extLst>
          </p:cNvPr>
          <p:cNvSpPr txBox="1"/>
          <p:nvPr/>
        </p:nvSpPr>
        <p:spPr>
          <a:xfrm>
            <a:off x="676615" y="5234809"/>
            <a:ext cx="51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Analisis</a:t>
            </a:r>
            <a:r>
              <a:rPr lang="en-US" dirty="0"/>
              <a:t> Services no </a:t>
            </a:r>
            <a:r>
              <a:rPr lang="en-US" dirty="0" err="1"/>
              <a:t>disponible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es</a:t>
            </a:r>
            <a:r>
              <a:rPr lang="en-US" dirty="0"/>
              <a:t> un feature </a:t>
            </a:r>
            <a:r>
              <a:rPr lang="en-US" dirty="0" err="1"/>
              <a:t>independiente</a:t>
            </a:r>
            <a:r>
              <a:rPr lang="en-US" dirty="0"/>
              <a:t> del motor.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313DB877-DCA0-E54F-89DF-ECD2BC4CF2B9}"/>
              </a:ext>
            </a:extLst>
          </p:cNvPr>
          <p:cNvSpPr/>
          <p:nvPr/>
        </p:nvSpPr>
        <p:spPr>
          <a:xfrm>
            <a:off x="272807" y="1630413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B6CFC78B-2F3C-E44F-8934-A3C1172F4C01}"/>
              </a:ext>
            </a:extLst>
          </p:cNvPr>
          <p:cNvSpPr/>
          <p:nvPr/>
        </p:nvSpPr>
        <p:spPr>
          <a:xfrm>
            <a:off x="272807" y="2695454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C2630002-6FBB-6047-A361-B2F60A00E422}"/>
              </a:ext>
            </a:extLst>
          </p:cNvPr>
          <p:cNvSpPr/>
          <p:nvPr/>
        </p:nvSpPr>
        <p:spPr>
          <a:xfrm>
            <a:off x="268939" y="3884497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37F559E5-666F-934D-AB86-ED59F81F0A6D}"/>
              </a:ext>
            </a:extLst>
          </p:cNvPr>
          <p:cNvSpPr/>
          <p:nvPr/>
        </p:nvSpPr>
        <p:spPr>
          <a:xfrm>
            <a:off x="282696" y="5254203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0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ECC2C-5776-7F4D-92D6-297EE751E477}"/>
              </a:ext>
            </a:extLst>
          </p:cNvPr>
          <p:cNvSpPr/>
          <p:nvPr/>
        </p:nvSpPr>
        <p:spPr>
          <a:xfrm>
            <a:off x="-2" y="0"/>
            <a:ext cx="7506587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C2F5F-20E3-F34B-A4B6-65D91774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1817B4-9F40-7047-81C6-5B41CFFA5FD8}"/>
              </a:ext>
            </a:extLst>
          </p:cNvPr>
          <p:cNvSpPr/>
          <p:nvPr/>
        </p:nvSpPr>
        <p:spPr>
          <a:xfrm>
            <a:off x="1931845" y="2715706"/>
            <a:ext cx="330759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Demo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468DC3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627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6B7794-C4D1-3043-80D6-CEEDDB53C00D}"/>
              </a:ext>
            </a:extLst>
          </p:cNvPr>
          <p:cNvSpPr/>
          <p:nvPr/>
        </p:nvSpPr>
        <p:spPr>
          <a:xfrm>
            <a:off x="0" y="0"/>
            <a:ext cx="735773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A0AF9-783D-EA4B-AFE9-7D3FD2A03E90}"/>
              </a:ext>
            </a:extLst>
          </p:cNvPr>
          <p:cNvSpPr txBox="1"/>
          <p:nvPr/>
        </p:nvSpPr>
        <p:spPr>
          <a:xfrm>
            <a:off x="1519517" y="3040596"/>
            <a:ext cx="467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Unikernel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E4AF8-5DF3-084D-B41F-E6D950729024}"/>
              </a:ext>
            </a:extLst>
          </p:cNvPr>
          <p:cNvSpPr txBox="1"/>
          <p:nvPr/>
        </p:nvSpPr>
        <p:spPr>
          <a:xfrm>
            <a:off x="1519517" y="2385947"/>
            <a:ext cx="551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0F2F4-0876-764B-8ED5-D35947FCFAC4}"/>
              </a:ext>
            </a:extLst>
          </p:cNvPr>
          <p:cNvSpPr txBox="1"/>
          <p:nvPr/>
        </p:nvSpPr>
        <p:spPr>
          <a:xfrm>
            <a:off x="1519517" y="1672790"/>
            <a:ext cx="467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Hypervisor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8EC0-CDF1-014D-801E-193181F5FAE5}"/>
              </a:ext>
            </a:extLst>
          </p:cNvPr>
          <p:cNvSpPr txBox="1"/>
          <p:nvPr/>
        </p:nvSpPr>
        <p:spPr>
          <a:xfrm>
            <a:off x="1519517" y="3714912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4BD5F-A933-9843-9D6E-27AF9FBE348E}"/>
              </a:ext>
            </a:extLst>
          </p:cNvPr>
          <p:cNvSpPr txBox="1"/>
          <p:nvPr/>
        </p:nvSpPr>
        <p:spPr>
          <a:xfrm>
            <a:off x="1519805" y="4423754"/>
            <a:ext cx="22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y YAML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2CCE0-F0E3-774B-843F-7FA753CA5B8A}"/>
              </a:ext>
            </a:extLst>
          </p:cNvPr>
          <p:cNvSpPr txBox="1"/>
          <p:nvPr/>
        </p:nvSpPr>
        <p:spPr>
          <a:xfrm>
            <a:off x="1519517" y="5098070"/>
            <a:ext cx="286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Katcoda</a:t>
            </a:r>
            <a:r>
              <a:rPr lang="en-US" dirty="0"/>
              <a:t>, Docker, Kubernetes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0C1CF-2A8F-8F43-938E-3B608BA33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027F33-E2A4-7B47-AD96-A783BC7A7469}"/>
              </a:ext>
            </a:extLst>
          </p:cNvPr>
          <p:cNvSpPr/>
          <p:nvPr/>
        </p:nvSpPr>
        <p:spPr>
          <a:xfrm>
            <a:off x="1519517" y="551330"/>
            <a:ext cx="395692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Res</a:t>
            </a:r>
            <a:r>
              <a:rPr lang="en-US" sz="4800" b="1" dirty="0" err="1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umen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468DC3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3C9CD39-D8BD-4342-BA55-BD7E50611156}"/>
              </a:ext>
            </a:extLst>
          </p:cNvPr>
          <p:cNvSpPr/>
          <p:nvPr/>
        </p:nvSpPr>
        <p:spPr>
          <a:xfrm>
            <a:off x="935665" y="1689368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FD00FD4-CD7A-A74F-99FB-60EF28248B28}"/>
              </a:ext>
            </a:extLst>
          </p:cNvPr>
          <p:cNvSpPr/>
          <p:nvPr/>
        </p:nvSpPr>
        <p:spPr>
          <a:xfrm>
            <a:off x="935665" y="2419103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772B3178-562B-A249-AAA5-6CD8D2073EDC}"/>
              </a:ext>
            </a:extLst>
          </p:cNvPr>
          <p:cNvSpPr/>
          <p:nvPr/>
        </p:nvSpPr>
        <p:spPr>
          <a:xfrm>
            <a:off x="935665" y="3109128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A48F79C2-72CC-F24A-841D-4A089D31FBE7}"/>
              </a:ext>
            </a:extLst>
          </p:cNvPr>
          <p:cNvSpPr/>
          <p:nvPr/>
        </p:nvSpPr>
        <p:spPr>
          <a:xfrm>
            <a:off x="935665" y="3714912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AFC68BFA-77FE-E24D-8598-E09632DD659C}"/>
              </a:ext>
            </a:extLst>
          </p:cNvPr>
          <p:cNvSpPr/>
          <p:nvPr/>
        </p:nvSpPr>
        <p:spPr>
          <a:xfrm>
            <a:off x="988827" y="4391901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088FD210-4295-0E40-8C8F-C8242EBB7ADA}"/>
              </a:ext>
            </a:extLst>
          </p:cNvPr>
          <p:cNvSpPr/>
          <p:nvPr/>
        </p:nvSpPr>
        <p:spPr>
          <a:xfrm>
            <a:off x="988827" y="5121636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7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>
          <a:xfrm>
            <a:off x="2310520" y="545741"/>
            <a:ext cx="2782179" cy="6279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Material</a:t>
            </a:r>
          </a:p>
        </p:txBody>
      </p:sp>
      <p:sp>
        <p:nvSpPr>
          <p:cNvPr id="150" name="Text Placeholder 149"/>
          <p:cNvSpPr>
            <a:spLocks noGrp="1"/>
          </p:cNvSpPr>
          <p:nvPr>
            <p:ph type="body" sz="quarter" idx="11"/>
          </p:nvPr>
        </p:nvSpPr>
        <p:spPr>
          <a:xfrm>
            <a:off x="546705" y="2026269"/>
            <a:ext cx="3929500" cy="358448"/>
          </a:xfrm>
        </p:spPr>
        <p:txBody>
          <a:bodyPr/>
          <a:lstStyle/>
          <a:p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Presentation </a:t>
            </a:r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4"/>
          </p:nvPr>
        </p:nvSpPr>
        <p:spPr>
          <a:xfrm>
            <a:off x="7759341" y="3133476"/>
            <a:ext cx="3929500" cy="358448"/>
          </a:xfrm>
        </p:spPr>
        <p:txBody>
          <a:bodyPr/>
          <a:lstStyle/>
          <a:p>
            <a:r>
              <a:rPr lang="en-US" dirty="0"/>
              <a:t>Social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256168-6230-C345-89DE-B9F00ECA8804}"/>
              </a:ext>
            </a:extLst>
          </p:cNvPr>
          <p:cNvSpPr txBox="1"/>
          <p:nvPr/>
        </p:nvSpPr>
        <p:spPr>
          <a:xfrm>
            <a:off x="7833361" y="50749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D6F3FE8-D650-2F49-8234-75708747A2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6705" y="530996"/>
            <a:ext cx="1285299" cy="128529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F31AAB-ABA7-4E42-ABD8-B8F0CF079799}"/>
              </a:ext>
            </a:extLst>
          </p:cNvPr>
          <p:cNvSpPr/>
          <p:nvPr/>
        </p:nvSpPr>
        <p:spPr>
          <a:xfrm>
            <a:off x="545889" y="24757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thedbamuppity.blogspot.com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/2018/10/using-docker-and-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server.html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3CC7F7-C9D1-DF43-A4BF-582B0BA77C8E}"/>
              </a:ext>
            </a:extLst>
          </p:cNvPr>
          <p:cNvSpPr/>
          <p:nvPr/>
        </p:nvSpPr>
        <p:spPr>
          <a:xfrm>
            <a:off x="545889" y="3644841"/>
            <a:ext cx="5088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github.com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Muppity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/Presentations-Material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EDF94-2BBA-A64A-BFB9-DB5FF8669AE7}"/>
              </a:ext>
            </a:extLst>
          </p:cNvPr>
          <p:cNvSpPr txBox="1"/>
          <p:nvPr/>
        </p:nvSpPr>
        <p:spPr>
          <a:xfrm>
            <a:off x="545889" y="3239872"/>
            <a:ext cx="244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Github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23501E-6E07-C740-B1DD-03AF4C51247A}"/>
              </a:ext>
            </a:extLst>
          </p:cNvPr>
          <p:cNvSpPr/>
          <p:nvPr/>
        </p:nvSpPr>
        <p:spPr>
          <a:xfrm>
            <a:off x="8139373" y="416858"/>
            <a:ext cx="2752746" cy="26220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B49AF-DB8A-7840-A5A6-438288004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893" y="465516"/>
            <a:ext cx="2540000" cy="254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AB35AA9-366E-1B4C-9227-FA857B8AEB88}"/>
              </a:ext>
            </a:extLst>
          </p:cNvPr>
          <p:cNvSpPr/>
          <p:nvPr/>
        </p:nvSpPr>
        <p:spPr>
          <a:xfrm>
            <a:off x="567602" y="4799911"/>
            <a:ext cx="484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hub.docker.com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/_/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microsoft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mssql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-server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C8032-D337-0645-8958-382EA15218AE}"/>
              </a:ext>
            </a:extLst>
          </p:cNvPr>
          <p:cNvSpPr txBox="1"/>
          <p:nvPr/>
        </p:nvSpPr>
        <p:spPr>
          <a:xfrm>
            <a:off x="545888" y="4222376"/>
            <a:ext cx="417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Docker, Kubernetes Resources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5C6D3E-F7F1-5149-A59C-F1E9B1CFBF6B}"/>
              </a:ext>
            </a:extLst>
          </p:cNvPr>
          <p:cNvSpPr/>
          <p:nvPr/>
        </p:nvSpPr>
        <p:spPr>
          <a:xfrm>
            <a:off x="545888" y="5507329"/>
            <a:ext cx="5175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kubernetes.io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/docs/tutorials/hello-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minikube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CF95C80-69A9-7540-99BD-F68DC79AC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889" y="4874812"/>
            <a:ext cx="1634367" cy="1414038"/>
          </a:xfrm>
          <a:prstGeom prst="rect">
            <a:avLst/>
          </a:prstGeom>
        </p:spPr>
      </p:pic>
      <p:sp>
        <p:nvSpPr>
          <p:cNvPr id="49" name="Text Placeholder 156">
            <a:extLst>
              <a:ext uri="{FF2B5EF4-FFF2-40B4-BE49-F238E27FC236}">
                <a16:creationId xmlns:a16="http://schemas.microsoft.com/office/drawing/2014/main" id="{0175C4B7-9064-F143-AF74-1AE00077A6A7}"/>
              </a:ext>
            </a:extLst>
          </p:cNvPr>
          <p:cNvSpPr txBox="1">
            <a:spLocks/>
          </p:cNvSpPr>
          <p:nvPr/>
        </p:nvSpPr>
        <p:spPr>
          <a:xfrm>
            <a:off x="9349617" y="3460377"/>
            <a:ext cx="1905571" cy="349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-228600" algn="l" defTabSz="121917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carlos-lopez-taks</a:t>
            </a:r>
            <a:r>
              <a:rPr lang="en-US" dirty="0"/>
              <a:t> </a:t>
            </a:r>
            <a:endParaRPr lang="en-US" dirty="0">
              <a:latin typeface="Segoe UI"/>
            </a:endParaRPr>
          </a:p>
        </p:txBody>
      </p:sp>
      <p:sp>
        <p:nvSpPr>
          <p:cNvPr id="50" name="Text Placeholder 157">
            <a:extLst>
              <a:ext uri="{FF2B5EF4-FFF2-40B4-BE49-F238E27FC236}">
                <a16:creationId xmlns:a16="http://schemas.microsoft.com/office/drawing/2014/main" id="{7C5572FA-78FD-E74E-BF0A-FE25A8B037C2}"/>
              </a:ext>
            </a:extLst>
          </p:cNvPr>
          <p:cNvSpPr txBox="1">
            <a:spLocks/>
          </p:cNvSpPr>
          <p:nvPr/>
        </p:nvSpPr>
        <p:spPr>
          <a:xfrm>
            <a:off x="9338093" y="3827828"/>
            <a:ext cx="1917096" cy="34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28600" algn="l" defTabSz="121917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/>
              </a:rPr>
              <a:t>@</a:t>
            </a:r>
            <a:r>
              <a:rPr lang="en-US" dirty="0" err="1">
                <a:latin typeface="Segoe UI"/>
              </a:rPr>
              <a:t>CarlosLopezDBA</a:t>
            </a:r>
            <a:endParaRPr lang="en-US" dirty="0">
              <a:latin typeface="Segoe UI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CC3FD2-AAC9-704A-89A5-1BDFC1E9CA8F}"/>
              </a:ext>
            </a:extLst>
          </p:cNvPr>
          <p:cNvGrpSpPr/>
          <p:nvPr/>
        </p:nvGrpSpPr>
        <p:grpSpPr>
          <a:xfrm>
            <a:off x="8915963" y="3822508"/>
            <a:ext cx="306133" cy="306133"/>
            <a:chOff x="5748554" y="5146675"/>
            <a:chExt cx="353832" cy="353832"/>
          </a:xfrm>
        </p:grpSpPr>
        <p:sp>
          <p:nvSpPr>
            <p:cNvPr id="52" name="Freeform 383">
              <a:extLst>
                <a:ext uri="{FF2B5EF4-FFF2-40B4-BE49-F238E27FC236}">
                  <a16:creationId xmlns:a16="http://schemas.microsoft.com/office/drawing/2014/main" id="{E62B28F7-31B7-5A48-B557-A84FE636B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9170">
                <a:defRPr/>
              </a:pPr>
              <a:endParaRPr lang="en-US" sz="24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413F997-2BE5-744D-974A-7B0C9A91AF2B}"/>
                </a:ext>
              </a:extLst>
            </p:cNvPr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72A8FE1-0E83-4E48-9A87-16953804A966}"/>
              </a:ext>
            </a:extLst>
          </p:cNvPr>
          <p:cNvGrpSpPr/>
          <p:nvPr/>
        </p:nvGrpSpPr>
        <p:grpSpPr>
          <a:xfrm>
            <a:off x="8915964" y="3456137"/>
            <a:ext cx="306133" cy="306133"/>
            <a:chOff x="3348740" y="4138863"/>
            <a:chExt cx="229600" cy="229600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926044-9F0F-9248-8EDC-C7A71B74FF73}"/>
                </a:ext>
              </a:extLst>
            </p:cNvPr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  <p:grpSp>
          <p:nvGrpSpPr>
            <p:cNvPr id="56" name="Group 1216">
              <a:extLst>
                <a:ext uri="{FF2B5EF4-FFF2-40B4-BE49-F238E27FC236}">
                  <a16:creationId xmlns:a16="http://schemas.microsoft.com/office/drawing/2014/main" id="{CC976A45-8AF2-B24D-ABC6-0C9221373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57" name="Oval 315">
                <a:extLst>
                  <a:ext uri="{FF2B5EF4-FFF2-40B4-BE49-F238E27FC236}">
                    <a16:creationId xmlns:a16="http://schemas.microsoft.com/office/drawing/2014/main" id="{BDFA44DD-95ED-B845-805E-4A1ABF30B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9170">
                  <a:defRPr/>
                </a:pPr>
                <a:endParaRPr lang="en-AU" altLang="x-none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ectangle 316">
                <a:extLst>
                  <a:ext uri="{FF2B5EF4-FFF2-40B4-BE49-F238E27FC236}">
                    <a16:creationId xmlns:a16="http://schemas.microsoft.com/office/drawing/2014/main" id="{709E2D70-105A-054A-B63C-F5EC03458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9170">
                  <a:defRPr/>
                </a:pPr>
                <a:endParaRPr lang="en-AU" altLang="x-none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317">
                <a:extLst>
                  <a:ext uri="{FF2B5EF4-FFF2-40B4-BE49-F238E27FC236}">
                    <a16:creationId xmlns:a16="http://schemas.microsoft.com/office/drawing/2014/main" id="{F4FC1606-0544-844D-97C8-DCC0306B9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170">
                  <a:defRPr/>
                </a:pPr>
                <a:endParaRPr lang="en-US" sz="240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60" name="Rounded Rectangle 8">
            <a:extLst>
              <a:ext uri="{FF2B5EF4-FFF2-40B4-BE49-F238E27FC236}">
                <a16:creationId xmlns:a16="http://schemas.microsoft.com/office/drawing/2014/main" id="{34CDBA77-E260-7140-94EA-A3659F64170A}"/>
              </a:ext>
            </a:extLst>
          </p:cNvPr>
          <p:cNvSpPr/>
          <p:nvPr/>
        </p:nvSpPr>
        <p:spPr>
          <a:xfrm>
            <a:off x="8915963" y="4265941"/>
            <a:ext cx="306133" cy="306133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61" name="Text Placeholder 158">
            <a:extLst>
              <a:ext uri="{FF2B5EF4-FFF2-40B4-BE49-F238E27FC236}">
                <a16:creationId xmlns:a16="http://schemas.microsoft.com/office/drawing/2014/main" id="{CBC96B4B-FEFB-E647-BBBE-F294C389DA8A}"/>
              </a:ext>
            </a:extLst>
          </p:cNvPr>
          <p:cNvSpPr txBox="1">
            <a:spLocks/>
          </p:cNvSpPr>
          <p:nvPr/>
        </p:nvSpPr>
        <p:spPr>
          <a:xfrm>
            <a:off x="9274063" y="4195279"/>
            <a:ext cx="1873550" cy="34925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defTabSz="1219170">
              <a:spcBef>
                <a:spcPts val="1333"/>
              </a:spcBef>
              <a:buNone/>
              <a:defRPr/>
            </a:pPr>
            <a:r>
              <a:rPr lang="en-CA" sz="1467" dirty="0">
                <a:latin typeface="Segoe UI"/>
              </a:rPr>
              <a:t>     </a:t>
            </a:r>
            <a:r>
              <a:rPr lang="en-CA" sz="1467" dirty="0" err="1">
                <a:latin typeface="Segoe UI"/>
              </a:rPr>
              <a:t>caltls@gmail.com</a:t>
            </a:r>
            <a:endParaRPr lang="en-CA" sz="1467" dirty="0">
              <a:latin typeface="Segoe UI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215C246-8B96-524F-845B-413263ED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083" y="4905988"/>
            <a:ext cx="1588025" cy="13352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6C42DE-4957-9D48-9E5A-460E9EE69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935" y="4858362"/>
            <a:ext cx="1475797" cy="14304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BF23F1-1904-424D-8CA8-7474CE408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9488" y="1177900"/>
            <a:ext cx="3605140" cy="9113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AC6056F-4F60-8545-96DE-3253916B7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FCA4-9B3D-344E-84B4-3D8B72B87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55" y="429712"/>
            <a:ext cx="4331368" cy="6279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More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C7E3E-997C-3E49-A703-29D69DDC1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5089" y="1450364"/>
            <a:ext cx="4330700" cy="540913"/>
          </a:xfrm>
        </p:spPr>
        <p:txBody>
          <a:bodyPr/>
          <a:lstStyle/>
          <a:p>
            <a:r>
              <a:rPr lang="en-US" dirty="0" err="1"/>
              <a:t>Próxima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6F3BBE-0602-9C4D-A273-37696D29194D}"/>
              </a:ext>
            </a:extLst>
          </p:cNvPr>
          <p:cNvSpPr txBox="1"/>
          <p:nvPr/>
        </p:nvSpPr>
        <p:spPr>
          <a:xfrm>
            <a:off x="664755" y="2923161"/>
            <a:ext cx="356347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4"/>
                </a:solidFill>
              </a:rPr>
              <a:t>Material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C2D9E5-EC96-2242-A97F-6FE5075F5059}"/>
              </a:ext>
            </a:extLst>
          </p:cNvPr>
          <p:cNvSpPr txBox="1"/>
          <p:nvPr/>
        </p:nvSpPr>
        <p:spPr>
          <a:xfrm>
            <a:off x="766482" y="2272553"/>
            <a:ext cx="474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Utilizando</a:t>
            </a:r>
            <a:r>
              <a:rPr lang="en-US" dirty="0"/>
              <a:t> Containers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nubes</a:t>
            </a:r>
            <a:r>
              <a:rPr lang="en-US" dirty="0"/>
              <a:t> </a:t>
            </a:r>
            <a:r>
              <a:rPr lang="en-US" dirty="0" err="1"/>
              <a:t>hibridas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A50D9F6-8EB5-0043-B2A1-C38B5EC9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6499A1-666D-F646-8C9D-B130D6666C99}"/>
              </a:ext>
            </a:extLst>
          </p:cNvPr>
          <p:cNvSpPr/>
          <p:nvPr/>
        </p:nvSpPr>
        <p:spPr>
          <a:xfrm>
            <a:off x="766481" y="3802867"/>
            <a:ext cx="1007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sql</a:t>
            </a:r>
            <a:r>
              <a:rPr lang="en-US" dirty="0"/>
              <a:t>/</a:t>
            </a:r>
            <a:r>
              <a:rPr lang="en-US" dirty="0" err="1"/>
              <a:t>linux</a:t>
            </a:r>
            <a:r>
              <a:rPr lang="en-US" dirty="0"/>
              <a:t>/sql-server-linux-editions-and-components-2017?view=sql-server-2017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CAED3-C191-3A47-A601-7F199F52286A}"/>
              </a:ext>
            </a:extLst>
          </p:cNvPr>
          <p:cNvSpPr/>
          <p:nvPr/>
        </p:nvSpPr>
        <p:spPr>
          <a:xfrm>
            <a:off x="766481" y="4763887"/>
            <a:ext cx="9653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-us/azure/architecture/reference-architectures/microservices/</a:t>
            </a:r>
            <a:r>
              <a:rPr lang="en-US" dirty="0" err="1"/>
              <a:t>aks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C6229-5169-4841-B890-008A02E325FB}"/>
              </a:ext>
            </a:extLst>
          </p:cNvPr>
          <p:cNvSpPr/>
          <p:nvPr/>
        </p:nvSpPr>
        <p:spPr>
          <a:xfrm>
            <a:off x="766481" y="5610180"/>
            <a:ext cx="9504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docs.docker.com</a:t>
            </a:r>
            <a:r>
              <a:rPr lang="en-US" dirty="0"/>
              <a:t>/develop/develop-images/</a:t>
            </a:r>
            <a:r>
              <a:rPr lang="en-US" dirty="0" err="1"/>
              <a:t>dockerfile_best</a:t>
            </a:r>
            <a:r>
              <a:rPr lang="en-US" dirty="0"/>
              <a:t>-practices/</a:t>
            </a:r>
          </a:p>
        </p:txBody>
      </p:sp>
    </p:spTree>
    <p:extLst>
      <p:ext uri="{BB962C8B-B14F-4D97-AF65-F5344CB8AC3E}">
        <p14:creationId xmlns:p14="http://schemas.microsoft.com/office/powerpoint/2010/main" val="643159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50720D-CECD-484B-B07B-9CC8BF53CF04}"/>
              </a:ext>
            </a:extLst>
          </p:cNvPr>
          <p:cNvSpPr/>
          <p:nvPr/>
        </p:nvSpPr>
        <p:spPr>
          <a:xfrm>
            <a:off x="0" y="1590676"/>
            <a:ext cx="12192000" cy="36766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4A268-3992-4AB5-A129-4381EF4F7392}"/>
              </a:ext>
            </a:extLst>
          </p:cNvPr>
          <p:cNvSpPr txBox="1"/>
          <p:nvPr/>
        </p:nvSpPr>
        <p:spPr>
          <a:xfrm>
            <a:off x="3304371" y="2751894"/>
            <a:ext cx="5583259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820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Carlos Lopez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664755" y="3926054"/>
            <a:ext cx="5553165" cy="540913"/>
          </a:xfrm>
        </p:spPr>
        <p:txBody>
          <a:bodyPr/>
          <a:lstStyle/>
          <a:p>
            <a:r>
              <a:rPr lang="en-US" dirty="0"/>
              <a:t>Senior DBA, ATOS</a:t>
            </a:r>
          </a:p>
        </p:txBody>
      </p:sp>
      <p:sp>
        <p:nvSpPr>
          <p:cNvPr id="150" name="Text Placeholder 1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Experience</a:t>
            </a:r>
          </a:p>
        </p:txBody>
      </p:sp>
      <p:sp>
        <p:nvSpPr>
          <p:cNvPr id="152" name="Text Placeholder 151"/>
          <p:cNvSpPr>
            <a:spLocks noGrp="1"/>
          </p:cNvSpPr>
          <p:nvPr>
            <p:ph type="body" sz="quarter" idx="13"/>
          </p:nvPr>
        </p:nvSpPr>
        <p:spPr>
          <a:xfrm>
            <a:off x="7759341" y="1873835"/>
            <a:ext cx="3929500" cy="10217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Microsoft Certified Professional 2012/2014, 2016-2017 </a:t>
            </a:r>
          </a:p>
          <a:p>
            <a:r>
              <a:rPr lang="en-US" dirty="0"/>
              <a:t>More than 10 years of experience</a:t>
            </a:r>
          </a:p>
          <a:p>
            <a:r>
              <a:rPr lang="en-US" dirty="0"/>
              <a:t>Multi-platform DBA</a:t>
            </a:r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4"/>
          </p:nvPr>
        </p:nvSpPr>
        <p:spPr>
          <a:xfrm>
            <a:off x="7759341" y="3133476"/>
            <a:ext cx="3929500" cy="358448"/>
          </a:xfrm>
        </p:spPr>
        <p:txBody>
          <a:bodyPr/>
          <a:lstStyle/>
          <a:p>
            <a:r>
              <a:rPr lang="en-US" dirty="0"/>
              <a:t>Community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4" name="Text Placeholder 153"/>
          <p:cNvSpPr>
            <a:spLocks noGrp="1"/>
          </p:cNvSpPr>
          <p:nvPr>
            <p:ph type="body" sz="quarter" idx="15"/>
          </p:nvPr>
        </p:nvSpPr>
        <p:spPr>
          <a:xfrm>
            <a:off x="7759341" y="3492555"/>
            <a:ext cx="4280260" cy="1195764"/>
          </a:xfrm>
        </p:spPr>
        <p:txBody>
          <a:bodyPr/>
          <a:lstStyle/>
          <a:p>
            <a:r>
              <a:rPr lang="en-US" dirty="0"/>
              <a:t>PASS Guatemala SQL Server User Group </a:t>
            </a:r>
          </a:p>
          <a:p>
            <a:r>
              <a:rPr lang="en-US" dirty="0"/>
              <a:t> board member</a:t>
            </a:r>
          </a:p>
        </p:txBody>
      </p:sp>
      <p:sp>
        <p:nvSpPr>
          <p:cNvPr id="155" name="Text Placeholder 154"/>
          <p:cNvSpPr>
            <a:spLocks noGrp="1"/>
          </p:cNvSpPr>
          <p:nvPr>
            <p:ph type="body" sz="quarter" idx="16"/>
          </p:nvPr>
        </p:nvSpPr>
        <p:spPr>
          <a:xfrm>
            <a:off x="7759341" y="4540205"/>
            <a:ext cx="3929500" cy="358448"/>
          </a:xfrm>
        </p:spPr>
        <p:txBody>
          <a:bodyPr/>
          <a:lstStyle/>
          <a:p>
            <a:r>
              <a:rPr lang="en-US" dirty="0"/>
              <a:t>Fields of Experience</a:t>
            </a:r>
          </a:p>
        </p:txBody>
      </p:sp>
      <p:sp>
        <p:nvSpPr>
          <p:cNvPr id="156" name="Text Placeholder 155"/>
          <p:cNvSpPr>
            <a:spLocks noGrp="1"/>
          </p:cNvSpPr>
          <p:nvPr>
            <p:ph type="body" sz="quarter" idx="17"/>
          </p:nvPr>
        </p:nvSpPr>
        <p:spPr>
          <a:xfrm>
            <a:off x="7843161" y="5074921"/>
            <a:ext cx="4112620" cy="1058652"/>
          </a:xfrm>
        </p:spPr>
        <p:txBody>
          <a:bodyPr/>
          <a:lstStyle/>
          <a:p>
            <a:r>
              <a:rPr lang="en-US" dirty="0"/>
              <a:t>MS SQL Server</a:t>
            </a:r>
          </a:p>
          <a:p>
            <a:r>
              <a:rPr lang="en-US" dirty="0"/>
              <a:t>Linux Distros</a:t>
            </a:r>
          </a:p>
          <a:p>
            <a:r>
              <a:rPr lang="en-US" dirty="0"/>
              <a:t>Oracle 10-11g</a:t>
            </a:r>
          </a:p>
        </p:txBody>
      </p:sp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1176052" y="4645545"/>
            <a:ext cx="3300153" cy="349251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carlos-lopez-taks</a:t>
            </a:r>
            <a:r>
              <a:rPr lang="en-US" dirty="0"/>
              <a:t> </a:t>
            </a:r>
            <a:endParaRPr lang="en-US" dirty="0">
              <a:latin typeface="Segoe UI"/>
            </a:endParaRPr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>
          <a:xfrm>
            <a:off x="1179337" y="5158384"/>
            <a:ext cx="3610377" cy="349251"/>
          </a:xfrm>
        </p:spPr>
        <p:txBody>
          <a:bodyPr/>
          <a:lstStyle/>
          <a:p>
            <a:r>
              <a:rPr lang="en-US" dirty="0">
                <a:latin typeface="Segoe UI"/>
              </a:rPr>
              <a:t>@</a:t>
            </a:r>
            <a:r>
              <a:rPr lang="en-US" dirty="0" err="1">
                <a:latin typeface="Segoe UI"/>
              </a:rPr>
              <a:t>CarlosLopezDBA</a:t>
            </a:r>
            <a:endParaRPr lang="en-US" dirty="0">
              <a:latin typeface="Segoe UI"/>
            </a:endParaRPr>
          </a:p>
        </p:txBody>
      </p:sp>
      <p:sp>
        <p:nvSpPr>
          <p:cNvPr id="159" name="Text Placeholder 158"/>
          <p:cNvSpPr>
            <a:spLocks noGrp="1"/>
          </p:cNvSpPr>
          <p:nvPr>
            <p:ph type="body" sz="quarter" idx="20"/>
          </p:nvPr>
        </p:nvSpPr>
        <p:spPr>
          <a:xfrm>
            <a:off x="1174780" y="5658001"/>
            <a:ext cx="3301425" cy="349251"/>
          </a:xfrm>
        </p:spPr>
        <p:txBody>
          <a:bodyPr/>
          <a:lstStyle/>
          <a:p>
            <a:r>
              <a:rPr lang="en-US" dirty="0" err="1"/>
              <a:t>carlosarturo.lopeztaks</a:t>
            </a:r>
            <a:endParaRPr lang="en-US" dirty="0">
              <a:latin typeface="Segoe UI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810895" y="5675290"/>
            <a:ext cx="306133" cy="306133"/>
            <a:chOff x="6351804" y="5146675"/>
            <a:chExt cx="353832" cy="353832"/>
          </a:xfrm>
        </p:grpSpPr>
        <p:sp>
          <p:nvSpPr>
            <p:cNvPr id="89" name="Freeform 79"/>
            <p:cNvSpPr>
              <a:spLocks/>
            </p:cNvSpPr>
            <p:nvPr/>
          </p:nvSpPr>
          <p:spPr bwMode="auto">
            <a:xfrm>
              <a:off x="6490692" y="5241925"/>
              <a:ext cx="76055" cy="161920"/>
            </a:xfrm>
            <a:custGeom>
              <a:avLst/>
              <a:gdLst>
                <a:gd name="T0" fmla="*/ 30 w 30"/>
                <a:gd name="T1" fmla="*/ 22 h 64"/>
                <a:gd name="T2" fmla="*/ 19 w 30"/>
                <a:gd name="T3" fmla="*/ 22 h 64"/>
                <a:gd name="T4" fmla="*/ 19 w 30"/>
                <a:gd name="T5" fmla="*/ 14 h 64"/>
                <a:gd name="T6" fmla="*/ 23 w 30"/>
                <a:gd name="T7" fmla="*/ 11 h 64"/>
                <a:gd name="T8" fmla="*/ 30 w 30"/>
                <a:gd name="T9" fmla="*/ 11 h 64"/>
                <a:gd name="T10" fmla="*/ 30 w 30"/>
                <a:gd name="T11" fmla="*/ 0 h 64"/>
                <a:gd name="T12" fmla="*/ 22 w 30"/>
                <a:gd name="T13" fmla="*/ 0 h 64"/>
                <a:gd name="T14" fmla="*/ 8 w 30"/>
                <a:gd name="T15" fmla="*/ 13 h 64"/>
                <a:gd name="T16" fmla="*/ 8 w 30"/>
                <a:gd name="T17" fmla="*/ 22 h 64"/>
                <a:gd name="T18" fmla="*/ 0 w 30"/>
                <a:gd name="T19" fmla="*/ 22 h 64"/>
                <a:gd name="T20" fmla="*/ 0 w 30"/>
                <a:gd name="T21" fmla="*/ 34 h 64"/>
                <a:gd name="T22" fmla="*/ 8 w 30"/>
                <a:gd name="T23" fmla="*/ 34 h 64"/>
                <a:gd name="T24" fmla="*/ 8 w 30"/>
                <a:gd name="T25" fmla="*/ 64 h 64"/>
                <a:gd name="T26" fmla="*/ 19 w 30"/>
                <a:gd name="T27" fmla="*/ 64 h 64"/>
                <a:gd name="T28" fmla="*/ 19 w 30"/>
                <a:gd name="T29" fmla="*/ 34 h 64"/>
                <a:gd name="T30" fmla="*/ 28 w 30"/>
                <a:gd name="T31" fmla="*/ 34 h 64"/>
                <a:gd name="T32" fmla="*/ 30 w 30"/>
                <a:gd name="T3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4">
                  <a:moveTo>
                    <a:pt x="30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2" y="11"/>
                    <a:pt x="23" y="11"/>
                  </a:cubicBezTo>
                  <a:cubicBezTo>
                    <a:pt x="24" y="11"/>
                    <a:pt x="30" y="11"/>
                    <a:pt x="30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8" y="8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48"/>
                    <a:pt x="8" y="64"/>
                    <a:pt x="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48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30" y="2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defTabSz="1219170">
                <a:defRPr/>
              </a:pPr>
              <a:endParaRPr lang="en-AU" sz="24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35180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06218" y="5181804"/>
            <a:ext cx="306133" cy="306133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9170">
                <a:defRPr/>
              </a:pPr>
              <a:endParaRPr lang="en-US" sz="240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1086" y="4688319"/>
            <a:ext cx="306133" cy="306133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en-US" sz="2400">
                <a:solidFill>
                  <a:srgbClr val="AFAFAF"/>
                </a:solidFill>
                <a:latin typeface="Segoe UI"/>
              </a:endParaRPr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9170">
                  <a:defRPr/>
                </a:pPr>
                <a:endParaRPr lang="en-AU" altLang="x-none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pPr defTabSz="1219170">
                  <a:defRPr/>
                </a:pPr>
                <a:endParaRPr lang="en-AU" altLang="x-none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170">
                  <a:defRPr/>
                </a:pPr>
                <a:endParaRPr lang="en-US" sz="240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03F7B3F-71B9-4076-8B02-C7BFD629C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31" y="6196862"/>
            <a:ext cx="195223" cy="195223"/>
          </a:xfrm>
          <a:prstGeom prst="rect">
            <a:avLst/>
          </a:prstGeom>
        </p:spPr>
      </p:pic>
      <p:sp>
        <p:nvSpPr>
          <p:cNvPr id="30" name="Rounded Rectangle 8">
            <a:extLst>
              <a:ext uri="{FF2B5EF4-FFF2-40B4-BE49-F238E27FC236}">
                <a16:creationId xmlns:a16="http://schemas.microsoft.com/office/drawing/2014/main" id="{4FA35E8D-34B7-49C8-955E-44B3497721AB}"/>
              </a:ext>
            </a:extLst>
          </p:cNvPr>
          <p:cNvSpPr/>
          <p:nvPr/>
        </p:nvSpPr>
        <p:spPr>
          <a:xfrm>
            <a:off x="810895" y="6133834"/>
            <a:ext cx="306133" cy="306133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srgbClr val="AFAFAF"/>
              </a:solidFill>
              <a:latin typeface="Segoe UI"/>
            </a:endParaRPr>
          </a:p>
        </p:txBody>
      </p:sp>
      <p:sp>
        <p:nvSpPr>
          <p:cNvPr id="31" name="Text Placeholder 158">
            <a:extLst>
              <a:ext uri="{FF2B5EF4-FFF2-40B4-BE49-F238E27FC236}">
                <a16:creationId xmlns:a16="http://schemas.microsoft.com/office/drawing/2014/main" id="{23288460-89AA-4659-ADE4-ACF1C930819A}"/>
              </a:ext>
            </a:extLst>
          </p:cNvPr>
          <p:cNvSpPr txBox="1">
            <a:spLocks/>
          </p:cNvSpPr>
          <p:nvPr/>
        </p:nvSpPr>
        <p:spPr>
          <a:xfrm>
            <a:off x="1174780" y="6157619"/>
            <a:ext cx="3301425" cy="34925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defTabSz="1219170">
              <a:spcBef>
                <a:spcPts val="1333"/>
              </a:spcBef>
              <a:buNone/>
              <a:defRPr/>
            </a:pPr>
            <a:r>
              <a:rPr lang="en-CA" sz="1467" dirty="0">
                <a:latin typeface="Segoe UI"/>
              </a:rPr>
              <a:t>     </a:t>
            </a:r>
            <a:r>
              <a:rPr lang="en-CA" sz="1467" dirty="0" err="1">
                <a:latin typeface="Segoe UI"/>
              </a:rPr>
              <a:t>caltls@gmail.com</a:t>
            </a:r>
            <a:endParaRPr lang="en-CA" sz="1467" dirty="0">
              <a:latin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256168-6230-C345-89DE-B9F00ECA8804}"/>
              </a:ext>
            </a:extLst>
          </p:cNvPr>
          <p:cNvSpPr txBox="1"/>
          <p:nvPr/>
        </p:nvSpPr>
        <p:spPr>
          <a:xfrm>
            <a:off x="7833361" y="507492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D6F3FE8-D650-2F49-8234-75708747A2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2F3778-747A-E34F-BA99-8AE521D76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8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0" y="0"/>
            <a:ext cx="7697972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1315156" y="222592"/>
            <a:ext cx="330759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A0FCC9-C41C-0D40-9B90-9F11A8D8F9E4}"/>
              </a:ext>
            </a:extLst>
          </p:cNvPr>
          <p:cNvSpPr txBox="1"/>
          <p:nvPr/>
        </p:nvSpPr>
        <p:spPr>
          <a:xfrm>
            <a:off x="1317812" y="1398494"/>
            <a:ext cx="379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Hypervisor vs Containers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C6F16F-3975-9246-80FA-54237B7FB532}"/>
              </a:ext>
            </a:extLst>
          </p:cNvPr>
          <p:cNvSpPr txBox="1"/>
          <p:nvPr/>
        </p:nvSpPr>
        <p:spPr>
          <a:xfrm>
            <a:off x="1317812" y="2111188"/>
            <a:ext cx="329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 Infrastructure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9FFC8C-477A-6C4C-A80C-B1FE58462D41}"/>
              </a:ext>
            </a:extLst>
          </p:cNvPr>
          <p:cNvSpPr txBox="1"/>
          <p:nvPr/>
        </p:nvSpPr>
        <p:spPr>
          <a:xfrm>
            <a:off x="1315156" y="2823882"/>
            <a:ext cx="329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Utilizando</a:t>
            </a:r>
            <a:r>
              <a:rPr lang="en-US" dirty="0"/>
              <a:t> Docker con SQL 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10618D-9275-2646-9F6F-F42A31BE333A}"/>
              </a:ext>
            </a:extLst>
          </p:cNvPr>
          <p:cNvSpPr txBox="1"/>
          <p:nvPr/>
        </p:nvSpPr>
        <p:spPr>
          <a:xfrm>
            <a:off x="1409286" y="3536576"/>
            <a:ext cx="399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 K8S con SQL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8E9876-7D10-074F-85C4-E26AAB572DDF}"/>
              </a:ext>
            </a:extLst>
          </p:cNvPr>
          <p:cNvSpPr txBox="1"/>
          <p:nvPr/>
        </p:nvSpPr>
        <p:spPr>
          <a:xfrm>
            <a:off x="1438834" y="4249270"/>
            <a:ext cx="396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Demos de Docker y K8S con SQL 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4E4CC6-6906-7445-B1FF-9DA6E9437D8A}"/>
              </a:ext>
            </a:extLst>
          </p:cNvPr>
          <p:cNvSpPr txBox="1"/>
          <p:nvPr/>
        </p:nvSpPr>
        <p:spPr>
          <a:xfrm>
            <a:off x="1438834" y="5002306"/>
            <a:ext cx="357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Preguntas</a:t>
            </a:r>
            <a:r>
              <a:rPr lang="en-US" dirty="0"/>
              <a:t> y </a:t>
            </a:r>
            <a:r>
              <a:rPr lang="en-US" dirty="0" err="1"/>
              <a:t>Respuestas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05BD731-FE49-D046-BC6C-B9D11933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sp>
        <p:nvSpPr>
          <p:cNvPr id="8" name="Chevron 7">
            <a:extLst>
              <a:ext uri="{FF2B5EF4-FFF2-40B4-BE49-F238E27FC236}">
                <a16:creationId xmlns:a16="http://schemas.microsoft.com/office/drawing/2014/main" id="{396714EE-AE2A-1543-8154-9FD1B1FC2D75}"/>
              </a:ext>
            </a:extLst>
          </p:cNvPr>
          <p:cNvSpPr/>
          <p:nvPr/>
        </p:nvSpPr>
        <p:spPr>
          <a:xfrm>
            <a:off x="850605" y="1398494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28127D4E-7E43-0844-900F-8C70E895FEDA}"/>
              </a:ext>
            </a:extLst>
          </p:cNvPr>
          <p:cNvSpPr/>
          <p:nvPr/>
        </p:nvSpPr>
        <p:spPr>
          <a:xfrm>
            <a:off x="850605" y="2127766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CE8E2088-939F-5D44-9777-3E37DA2DC912}"/>
              </a:ext>
            </a:extLst>
          </p:cNvPr>
          <p:cNvSpPr/>
          <p:nvPr/>
        </p:nvSpPr>
        <p:spPr>
          <a:xfrm>
            <a:off x="903767" y="2857038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F059B4EE-C491-8C43-BCB8-7764E3D7F93F}"/>
              </a:ext>
            </a:extLst>
          </p:cNvPr>
          <p:cNvSpPr/>
          <p:nvPr/>
        </p:nvSpPr>
        <p:spPr>
          <a:xfrm>
            <a:off x="903767" y="3604764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902FAB51-2317-3045-95D9-5719D81544C1}"/>
              </a:ext>
            </a:extLst>
          </p:cNvPr>
          <p:cNvSpPr/>
          <p:nvPr/>
        </p:nvSpPr>
        <p:spPr>
          <a:xfrm>
            <a:off x="914399" y="4352490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FACF66F1-683E-4B4A-9AEF-ECDF587C7A2B}"/>
              </a:ext>
            </a:extLst>
          </p:cNvPr>
          <p:cNvSpPr/>
          <p:nvPr/>
        </p:nvSpPr>
        <p:spPr>
          <a:xfrm>
            <a:off x="925031" y="5018884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00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0" y="7440"/>
            <a:ext cx="7921218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76616" y="373017"/>
            <a:ext cx="724460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4000" b="1" dirty="0">
                <a:solidFill>
                  <a:srgbClr val="4A81C8"/>
                </a:solidFill>
              </a:rPr>
              <a:t>Hypervisor vs Containers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4A81C8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05BD731-FE49-D046-BC6C-B9D11933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E74F4-2A56-2346-A536-10652DAEAC0A}"/>
              </a:ext>
            </a:extLst>
          </p:cNvPr>
          <p:cNvSpPr txBox="1"/>
          <p:nvPr/>
        </p:nvSpPr>
        <p:spPr>
          <a:xfrm>
            <a:off x="676616" y="1658679"/>
            <a:ext cx="5702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Hypervisor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carga</a:t>
            </a:r>
            <a:r>
              <a:rPr lang="en-US" dirty="0"/>
              <a:t> de las </a:t>
            </a:r>
            <a:r>
              <a:rPr lang="en-US" dirty="0" err="1"/>
              <a:t>librerias</a:t>
            </a:r>
            <a:r>
              <a:rPr lang="en-US" dirty="0"/>
              <a:t> de Kernel completes a la </a:t>
            </a:r>
            <a:r>
              <a:rPr lang="en-US" dirty="0" err="1"/>
              <a:t>maquina</a:t>
            </a:r>
            <a:r>
              <a:rPr lang="en-US" dirty="0"/>
              <a:t> virtual.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E20AE-B1D0-674D-A310-E08049C23645}"/>
              </a:ext>
            </a:extLst>
          </p:cNvPr>
          <p:cNvSpPr txBox="1"/>
          <p:nvPr/>
        </p:nvSpPr>
        <p:spPr>
          <a:xfrm>
            <a:off x="676616" y="2778949"/>
            <a:ext cx="597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Hypervisor </a:t>
            </a:r>
            <a:r>
              <a:rPr lang="en-US" dirty="0" err="1"/>
              <a:t>realizan</a:t>
            </a:r>
            <a:r>
              <a:rPr lang="en-US" dirty="0"/>
              <a:t> </a:t>
            </a:r>
            <a:r>
              <a:rPr lang="en-US" dirty="0" err="1"/>
              <a:t>carga</a:t>
            </a:r>
            <a:r>
              <a:rPr lang="en-US" dirty="0"/>
              <a:t> de </a:t>
            </a:r>
            <a:r>
              <a:rPr lang="en-US" dirty="0" err="1"/>
              <a:t>codigo</a:t>
            </a:r>
            <a:r>
              <a:rPr lang="en-US" dirty="0"/>
              <a:t> ”legacy” de drivers </a:t>
            </a:r>
            <a:r>
              <a:rPr lang="en-US" dirty="0" err="1"/>
              <a:t>antiguos</a:t>
            </a:r>
            <a:r>
              <a:rPr lang="en-US" dirty="0"/>
              <a:t> 64,32,16 bit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12DCF-1F51-6241-BD8E-D65E653CC8B7}"/>
              </a:ext>
            </a:extLst>
          </p:cNvPr>
          <p:cNvSpPr txBox="1"/>
          <p:nvPr/>
        </p:nvSpPr>
        <p:spPr>
          <a:xfrm>
            <a:off x="676616" y="3899219"/>
            <a:ext cx="5702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Hypervisor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emulaciones</a:t>
            </a:r>
            <a:r>
              <a:rPr lang="en-US" dirty="0"/>
              <a:t> de drivers </a:t>
            </a:r>
            <a:r>
              <a:rPr lang="en-US" dirty="0" err="1"/>
              <a:t>en</a:t>
            </a:r>
            <a:r>
              <a:rPr lang="en-US" dirty="0"/>
              <a:t> la pre-</a:t>
            </a:r>
            <a:r>
              <a:rPr lang="en-US" dirty="0" err="1"/>
              <a:t>carga</a:t>
            </a:r>
            <a:r>
              <a:rPr lang="en-US" dirty="0"/>
              <a:t> de bootloaders (</a:t>
            </a:r>
            <a:r>
              <a:rPr lang="en-US" dirty="0" err="1"/>
              <a:t>VGA,Red,Audio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CC0B5685-DE54-EB45-B1DD-774B122705F8}"/>
              </a:ext>
            </a:extLst>
          </p:cNvPr>
          <p:cNvSpPr/>
          <p:nvPr/>
        </p:nvSpPr>
        <p:spPr>
          <a:xfrm>
            <a:off x="200085" y="1658679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CC7D1981-7229-6F4E-B1E6-D9E68155E030}"/>
              </a:ext>
            </a:extLst>
          </p:cNvPr>
          <p:cNvSpPr/>
          <p:nvPr/>
        </p:nvSpPr>
        <p:spPr>
          <a:xfrm>
            <a:off x="200085" y="2778949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EE9496CA-3BA4-F44D-9238-968E71334E37}"/>
              </a:ext>
            </a:extLst>
          </p:cNvPr>
          <p:cNvSpPr/>
          <p:nvPr/>
        </p:nvSpPr>
        <p:spPr>
          <a:xfrm>
            <a:off x="200085" y="4054296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C6F67-C4F8-2944-855A-461E888A06F2}"/>
              </a:ext>
            </a:extLst>
          </p:cNvPr>
          <p:cNvSpPr txBox="1"/>
          <p:nvPr/>
        </p:nvSpPr>
        <p:spPr>
          <a:xfrm>
            <a:off x="676616" y="5019489"/>
            <a:ext cx="527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Hypervisor </a:t>
            </a:r>
            <a:r>
              <a:rPr lang="en-US" dirty="0" err="1"/>
              <a:t>toma</a:t>
            </a:r>
            <a:r>
              <a:rPr lang="en-US" dirty="0"/>
              <a:t> el control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VTD </a:t>
            </a:r>
            <a:r>
              <a:rPr lang="en-US" dirty="0" err="1"/>
              <a:t>inflexiblemente</a:t>
            </a:r>
            <a:r>
              <a:rPr lang="en-US" dirty="0"/>
              <a:t>.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1FD69676-E4B9-4148-A67F-3BAD18AE69F1}"/>
              </a:ext>
            </a:extLst>
          </p:cNvPr>
          <p:cNvSpPr/>
          <p:nvPr/>
        </p:nvSpPr>
        <p:spPr>
          <a:xfrm>
            <a:off x="215587" y="5029347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D81081-AB06-C148-9772-CE016BFC8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98" y="1932533"/>
            <a:ext cx="2429262" cy="1012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34226-CEDE-F840-96C6-AE5845DB4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20" y="3425280"/>
            <a:ext cx="2224609" cy="700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FAEAC3-4A8D-BE4F-9B86-C18C6A8ED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698" y="4081504"/>
            <a:ext cx="2275241" cy="12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4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0" y="7440"/>
            <a:ext cx="7921218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76616" y="373017"/>
            <a:ext cx="724460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4000" b="1" dirty="0">
                <a:solidFill>
                  <a:srgbClr val="4A81C8"/>
                </a:solidFill>
              </a:rPr>
              <a:t>Hypervisor vs Containers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4A81C8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05BD731-FE49-D046-BC6C-B9D11933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E74F4-2A56-2346-A536-10652DAEAC0A}"/>
              </a:ext>
            </a:extLst>
          </p:cNvPr>
          <p:cNvSpPr txBox="1"/>
          <p:nvPr/>
        </p:nvSpPr>
        <p:spPr>
          <a:xfrm>
            <a:off x="676616" y="1233379"/>
            <a:ext cx="5702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 Containers,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 </a:t>
            </a:r>
            <a:r>
              <a:rPr lang="en-US" dirty="0" err="1"/>
              <a:t>centralizada</a:t>
            </a:r>
            <a:r>
              <a:rPr lang="en-US" dirty="0"/>
              <a:t> de hypervisor con </a:t>
            </a:r>
            <a:r>
              <a:rPr lang="en-US" dirty="0" err="1"/>
              <a:t>modulos</a:t>
            </a:r>
            <a:r>
              <a:rPr lang="en-US" dirty="0"/>
              <a:t> </a:t>
            </a:r>
            <a:r>
              <a:rPr lang="en-US" dirty="0" err="1"/>
              <a:t>escenciales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E20AE-B1D0-674D-A310-E08049C23645}"/>
              </a:ext>
            </a:extLst>
          </p:cNvPr>
          <p:cNvSpPr txBox="1"/>
          <p:nvPr/>
        </p:nvSpPr>
        <p:spPr>
          <a:xfrm>
            <a:off x="676616" y="2353649"/>
            <a:ext cx="597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Contenedores</a:t>
            </a:r>
            <a:r>
              <a:rPr lang="en-US" dirty="0"/>
              <a:t>,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modulos</a:t>
            </a:r>
            <a:r>
              <a:rPr lang="en-US" dirty="0"/>
              <a:t> de Kernel pre-</a:t>
            </a:r>
            <a:r>
              <a:rPr lang="en-US" dirty="0" err="1"/>
              <a:t>compilados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unicamente</a:t>
            </a:r>
            <a:r>
              <a:rPr lang="en-US" dirty="0"/>
              <a:t> lo </a:t>
            </a:r>
            <a:r>
              <a:rPr lang="en-US" dirty="0" err="1"/>
              <a:t>necesario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12DCF-1F51-6241-BD8E-D65E653CC8B7}"/>
              </a:ext>
            </a:extLst>
          </p:cNvPr>
          <p:cNvSpPr txBox="1"/>
          <p:nvPr/>
        </p:nvSpPr>
        <p:spPr>
          <a:xfrm>
            <a:off x="676616" y="3473919"/>
            <a:ext cx="570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Contanedores</a:t>
            </a:r>
            <a:r>
              <a:rPr lang="en-US" dirty="0"/>
              <a:t>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b="1" dirty="0" err="1"/>
              <a:t>Unikernels</a:t>
            </a:r>
            <a:endParaRPr lang="en-US" b="1" dirty="0"/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CC0B5685-DE54-EB45-B1DD-774B122705F8}"/>
              </a:ext>
            </a:extLst>
          </p:cNvPr>
          <p:cNvSpPr/>
          <p:nvPr/>
        </p:nvSpPr>
        <p:spPr>
          <a:xfrm>
            <a:off x="200085" y="1233379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CC7D1981-7229-6F4E-B1E6-D9E68155E030}"/>
              </a:ext>
            </a:extLst>
          </p:cNvPr>
          <p:cNvSpPr/>
          <p:nvPr/>
        </p:nvSpPr>
        <p:spPr>
          <a:xfrm>
            <a:off x="200085" y="2353649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EE9496CA-3BA4-F44D-9238-968E71334E37}"/>
              </a:ext>
            </a:extLst>
          </p:cNvPr>
          <p:cNvSpPr/>
          <p:nvPr/>
        </p:nvSpPr>
        <p:spPr>
          <a:xfrm>
            <a:off x="200085" y="3432720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1FD69676-E4B9-4148-A67F-3BAD18AE69F1}"/>
              </a:ext>
            </a:extLst>
          </p:cNvPr>
          <p:cNvSpPr/>
          <p:nvPr/>
        </p:nvSpPr>
        <p:spPr>
          <a:xfrm>
            <a:off x="243616" y="4390472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C4DB64-9C89-2240-952F-9904C46D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567" y="3600682"/>
            <a:ext cx="1878627" cy="1579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36D546-2319-E344-AF7D-5B44D00F7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981" y="1516550"/>
            <a:ext cx="1475797" cy="1430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571B5D-A789-0D43-A84F-AA422D501E28}"/>
              </a:ext>
            </a:extLst>
          </p:cNvPr>
          <p:cNvSpPr txBox="1"/>
          <p:nvPr/>
        </p:nvSpPr>
        <p:spPr>
          <a:xfrm>
            <a:off x="707620" y="4320498"/>
            <a:ext cx="467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Unikernel</a:t>
            </a:r>
            <a:r>
              <a:rPr lang="en-US" dirty="0"/>
              <a:t>, son </a:t>
            </a:r>
            <a:r>
              <a:rPr lang="en-US" dirty="0" err="1"/>
              <a:t>especializados</a:t>
            </a:r>
            <a:r>
              <a:rPr lang="en-US" dirty="0"/>
              <a:t>, </a:t>
            </a:r>
            <a:r>
              <a:rPr lang="en-US" dirty="0" err="1"/>
              <a:t>dedicados</a:t>
            </a:r>
            <a:r>
              <a:rPr lang="en-US" dirty="0"/>
              <a:t> y </a:t>
            </a:r>
            <a:r>
              <a:rPr lang="en-US" dirty="0" err="1"/>
              <a:t>cargados</a:t>
            </a:r>
            <a:r>
              <a:rPr lang="en-US" dirty="0"/>
              <a:t>  a </a:t>
            </a:r>
            <a:r>
              <a:rPr lang="en-US" dirty="0" err="1"/>
              <a:t>traves</a:t>
            </a:r>
            <a:r>
              <a:rPr lang="en-US" dirty="0"/>
              <a:t> de </a:t>
            </a:r>
            <a:r>
              <a:rPr lang="en-US" dirty="0" err="1"/>
              <a:t>archivos</a:t>
            </a:r>
            <a:r>
              <a:rPr lang="en-US" dirty="0"/>
              <a:t> de </a:t>
            </a:r>
            <a:r>
              <a:rPr lang="en-US" dirty="0" err="1"/>
              <a:t>configuración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contenedor</a:t>
            </a:r>
            <a:endParaRPr lang="en-US" dirty="0"/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68E4B14F-C9AA-5641-A3C1-656EE1DC2989}"/>
              </a:ext>
            </a:extLst>
          </p:cNvPr>
          <p:cNvSpPr/>
          <p:nvPr/>
        </p:nvSpPr>
        <p:spPr>
          <a:xfrm>
            <a:off x="224285" y="5764159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CC97D-9429-0745-9CEE-C82286FE93CD}"/>
              </a:ext>
            </a:extLst>
          </p:cNvPr>
          <p:cNvSpPr txBox="1"/>
          <p:nvPr/>
        </p:nvSpPr>
        <p:spPr>
          <a:xfrm>
            <a:off x="725016" y="5722941"/>
            <a:ext cx="4161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interfaz</a:t>
            </a:r>
            <a:r>
              <a:rPr lang="en-US" dirty="0"/>
              <a:t> de Containers son </a:t>
            </a:r>
            <a:r>
              <a:rPr lang="en-US" dirty="0" err="1"/>
              <a:t>microservicios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669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0" y="0"/>
            <a:ext cx="7697972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76616" y="373017"/>
            <a:ext cx="724460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4000" b="1" dirty="0">
                <a:solidFill>
                  <a:srgbClr val="4A81C8"/>
                </a:solidFill>
              </a:rPr>
              <a:t>Hypervisor vs Containers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4A81C8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05BD731-FE49-D046-BC6C-B9D11933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8FAAD-B9B0-A34B-BC0A-E31307914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834" y="1553599"/>
            <a:ext cx="8935217" cy="46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0" y="7440"/>
            <a:ext cx="7921218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76616" y="373017"/>
            <a:ext cx="724460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Infraestructura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Containers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05BD731-FE49-D046-BC6C-B9D11933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C4DB64-9C89-2240-952F-9904C46D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094" y="1569555"/>
            <a:ext cx="1878627" cy="1579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36D546-2319-E344-AF7D-5B44D00F7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508" y="3581945"/>
            <a:ext cx="1475797" cy="1430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5BD28-9B8F-E742-809E-C88F83254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78" y="1661851"/>
            <a:ext cx="8546922" cy="38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1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0" y="7440"/>
            <a:ext cx="7921218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76616" y="373017"/>
            <a:ext cx="724460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Infraestructura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Containers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05BD731-FE49-D046-BC6C-B9D11933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C4DB64-9C89-2240-952F-9904C46D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094" y="1569555"/>
            <a:ext cx="1878627" cy="1579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36D546-2319-E344-AF7D-5B44D00F7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508" y="3581945"/>
            <a:ext cx="1475797" cy="1430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EC3A2-91BE-CE4F-B1FE-86AC5360D0F8}"/>
              </a:ext>
            </a:extLst>
          </p:cNvPr>
          <p:cNvSpPr txBox="1"/>
          <p:nvPr/>
        </p:nvSpPr>
        <p:spPr>
          <a:xfrm>
            <a:off x="1181643" y="1882032"/>
            <a:ext cx="623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Configuration File</a:t>
            </a:r>
            <a:endParaRPr lang="en-US" b="1" dirty="0"/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8B834D12-4EBB-2049-A3D7-A46FC588D188}"/>
              </a:ext>
            </a:extLst>
          </p:cNvPr>
          <p:cNvSpPr/>
          <p:nvPr/>
        </p:nvSpPr>
        <p:spPr>
          <a:xfrm>
            <a:off x="746442" y="1882032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475E9E3D-775B-9444-9FE6-8E2912C7F5C6}"/>
              </a:ext>
            </a:extLst>
          </p:cNvPr>
          <p:cNvSpPr/>
          <p:nvPr/>
        </p:nvSpPr>
        <p:spPr>
          <a:xfrm>
            <a:off x="746442" y="2775494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0FA5C-DD36-9749-B611-493DC202DB26}"/>
              </a:ext>
            </a:extLst>
          </p:cNvPr>
          <p:cNvSpPr txBox="1"/>
          <p:nvPr/>
        </p:nvSpPr>
        <p:spPr>
          <a:xfrm>
            <a:off x="1262740" y="2812992"/>
            <a:ext cx="2814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Image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509FFC-E5BB-CC44-9F1A-822E86FFF082}"/>
              </a:ext>
            </a:extLst>
          </p:cNvPr>
          <p:cNvSpPr txBox="1"/>
          <p:nvPr/>
        </p:nvSpPr>
        <p:spPr>
          <a:xfrm>
            <a:off x="1266703" y="3827721"/>
            <a:ext cx="332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Registry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8099D431-4E53-7D4F-93B5-C99DD583C51E}"/>
              </a:ext>
            </a:extLst>
          </p:cNvPr>
          <p:cNvSpPr/>
          <p:nvPr/>
        </p:nvSpPr>
        <p:spPr>
          <a:xfrm>
            <a:off x="725177" y="3827721"/>
            <a:ext cx="276446" cy="336176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5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0" y="7440"/>
            <a:ext cx="7921218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76616" y="373017"/>
            <a:ext cx="724460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Infraestructura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A81C8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Containers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05BD731-FE49-D046-BC6C-B9D11933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29" y="0"/>
            <a:ext cx="1219200" cy="1219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C4DB64-9C89-2240-952F-9904C46DF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094" y="1569555"/>
            <a:ext cx="1878627" cy="1579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36D546-2319-E344-AF7D-5B44D00F7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508" y="3581945"/>
            <a:ext cx="1475797" cy="1430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4E100-B346-BB41-9747-1A8F5C175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96" y="1219200"/>
            <a:ext cx="8728978" cy="47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50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75F"/>
      </a:accent1>
      <a:accent2>
        <a:srgbClr val="D1B058"/>
      </a:accent2>
      <a:accent3>
        <a:srgbClr val="4A81C8"/>
      </a:accent3>
      <a:accent4>
        <a:srgbClr val="1C375F"/>
      </a:accent4>
      <a:accent5>
        <a:srgbClr val="D1B058"/>
      </a:accent5>
      <a:accent6>
        <a:srgbClr val="4A81C8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1194</Words>
  <Application>Microsoft Macintosh PowerPoint</Application>
  <PresentationFormat>Widescreen</PresentationFormat>
  <Paragraphs>175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굴림</vt:lpstr>
      <vt:lpstr>Arial</vt:lpstr>
      <vt:lpstr>Calibri</vt:lpstr>
      <vt:lpstr>Calibri Light</vt:lpstr>
      <vt:lpstr>Consolas</vt:lpstr>
      <vt:lpstr>Open Sans</vt:lpstr>
      <vt:lpstr>Segoe UI</vt:lpstr>
      <vt:lpstr>Segoe UI Light</vt:lpstr>
      <vt:lpstr>Verdana</vt:lpstr>
      <vt:lpstr>Office Theme</vt:lpstr>
      <vt:lpstr>PowerPoint Presentation</vt:lpstr>
      <vt:lpstr>Carlos Lopez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</vt:lpstr>
      <vt:lpstr>More materials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carlos Arturo Lopez</cp:lastModifiedBy>
  <cp:revision>130</cp:revision>
  <dcterms:created xsi:type="dcterms:W3CDTF">2018-09-24T08:47:10Z</dcterms:created>
  <dcterms:modified xsi:type="dcterms:W3CDTF">2019-09-23T22:23:01Z</dcterms:modified>
</cp:coreProperties>
</file>